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313" r:id="rId4"/>
    <p:sldId id="315" r:id="rId5"/>
    <p:sldId id="316" r:id="rId6"/>
    <p:sldId id="319" r:id="rId7"/>
    <p:sldId id="317" r:id="rId8"/>
    <p:sldId id="277" r:id="rId9"/>
    <p:sldId id="273" r:id="rId10"/>
    <p:sldId id="258" r:id="rId11"/>
    <p:sldId id="291" r:id="rId12"/>
    <p:sldId id="261" r:id="rId13"/>
    <p:sldId id="293" r:id="rId14"/>
    <p:sldId id="327" r:id="rId15"/>
    <p:sldId id="322" r:id="rId16"/>
    <p:sldId id="297" r:id="rId17"/>
    <p:sldId id="298" r:id="rId18"/>
    <p:sldId id="320" r:id="rId19"/>
    <p:sldId id="321" r:id="rId20"/>
    <p:sldId id="324" r:id="rId21"/>
    <p:sldId id="295" r:id="rId22"/>
    <p:sldId id="303" r:id="rId23"/>
    <p:sldId id="311" r:id="rId24"/>
    <p:sldId id="328" r:id="rId25"/>
    <p:sldId id="325" r:id="rId26"/>
    <p:sldId id="302" r:id="rId27"/>
    <p:sldId id="301" r:id="rId28"/>
    <p:sldId id="326" r:id="rId29"/>
    <p:sldId id="329" r:id="rId30"/>
    <p:sldId id="30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0" d="100"/>
          <a:sy n="70" d="100"/>
        </p:scale>
        <p:origin x="-432"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F5E408-2204-4E21-B0BE-E9BF10485AC0}" type="datetimeFigureOut">
              <a:rPr lang="en-US" smtClean="0"/>
              <a:t>8/23/2012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971AF-2681-48AF-9533-476121C350DF}" type="slidenum">
              <a:rPr lang="en-US" smtClean="0"/>
              <a:t>‹#›</a:t>
            </a:fld>
            <a:endParaRPr lang="en-US"/>
          </a:p>
        </p:txBody>
      </p:sp>
    </p:spTree>
    <p:extLst>
      <p:ext uri="{BB962C8B-B14F-4D97-AF65-F5344CB8AC3E}">
        <p14:creationId xmlns:p14="http://schemas.microsoft.com/office/powerpoint/2010/main" val="1316091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F5E408-2204-4E21-B0BE-E9BF10485AC0}" type="datetimeFigureOut">
              <a:rPr lang="en-US" smtClean="0"/>
              <a:t>8/23/2012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971AF-2681-48AF-9533-476121C350DF}" type="slidenum">
              <a:rPr lang="en-US" smtClean="0"/>
              <a:t>‹#›</a:t>
            </a:fld>
            <a:endParaRPr lang="en-US"/>
          </a:p>
        </p:txBody>
      </p:sp>
    </p:spTree>
    <p:extLst>
      <p:ext uri="{BB962C8B-B14F-4D97-AF65-F5344CB8AC3E}">
        <p14:creationId xmlns:p14="http://schemas.microsoft.com/office/powerpoint/2010/main" val="554712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F5E408-2204-4E21-B0BE-E9BF10485AC0}" type="datetimeFigureOut">
              <a:rPr lang="en-US" smtClean="0"/>
              <a:t>8/23/2012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971AF-2681-48AF-9533-476121C350DF}" type="slidenum">
              <a:rPr lang="en-US" smtClean="0"/>
              <a:t>‹#›</a:t>
            </a:fld>
            <a:endParaRPr lang="en-US"/>
          </a:p>
        </p:txBody>
      </p:sp>
    </p:spTree>
    <p:extLst>
      <p:ext uri="{BB962C8B-B14F-4D97-AF65-F5344CB8AC3E}">
        <p14:creationId xmlns:p14="http://schemas.microsoft.com/office/powerpoint/2010/main" val="2514145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F5E408-2204-4E21-B0BE-E9BF10485AC0}" type="datetimeFigureOut">
              <a:rPr lang="en-US" smtClean="0"/>
              <a:t>8/23/2012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971AF-2681-48AF-9533-476121C350DF}" type="slidenum">
              <a:rPr lang="en-US" smtClean="0"/>
              <a:t>‹#›</a:t>
            </a:fld>
            <a:endParaRPr lang="en-US"/>
          </a:p>
        </p:txBody>
      </p:sp>
    </p:spTree>
    <p:extLst>
      <p:ext uri="{BB962C8B-B14F-4D97-AF65-F5344CB8AC3E}">
        <p14:creationId xmlns:p14="http://schemas.microsoft.com/office/powerpoint/2010/main" val="598746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F5E408-2204-4E21-B0BE-E9BF10485AC0}" type="datetimeFigureOut">
              <a:rPr lang="en-US" smtClean="0"/>
              <a:t>8/23/2012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971AF-2681-48AF-9533-476121C350DF}" type="slidenum">
              <a:rPr lang="en-US" smtClean="0"/>
              <a:t>‹#›</a:t>
            </a:fld>
            <a:endParaRPr lang="en-US"/>
          </a:p>
        </p:txBody>
      </p:sp>
    </p:spTree>
    <p:extLst>
      <p:ext uri="{BB962C8B-B14F-4D97-AF65-F5344CB8AC3E}">
        <p14:creationId xmlns:p14="http://schemas.microsoft.com/office/powerpoint/2010/main" val="2873873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F5E408-2204-4E21-B0BE-E9BF10485AC0}" type="datetimeFigureOut">
              <a:rPr lang="en-US" smtClean="0"/>
              <a:t>8/23/2012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971AF-2681-48AF-9533-476121C350DF}" type="slidenum">
              <a:rPr lang="en-US" smtClean="0"/>
              <a:t>‹#›</a:t>
            </a:fld>
            <a:endParaRPr lang="en-US"/>
          </a:p>
        </p:txBody>
      </p:sp>
    </p:spTree>
    <p:extLst>
      <p:ext uri="{BB962C8B-B14F-4D97-AF65-F5344CB8AC3E}">
        <p14:creationId xmlns:p14="http://schemas.microsoft.com/office/powerpoint/2010/main" val="1989473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F5E408-2204-4E21-B0BE-E9BF10485AC0}" type="datetimeFigureOut">
              <a:rPr lang="en-US" smtClean="0"/>
              <a:t>8/23/2012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971AF-2681-48AF-9533-476121C350DF}" type="slidenum">
              <a:rPr lang="en-US" smtClean="0"/>
              <a:t>‹#›</a:t>
            </a:fld>
            <a:endParaRPr lang="en-US"/>
          </a:p>
        </p:txBody>
      </p:sp>
    </p:spTree>
    <p:extLst>
      <p:ext uri="{BB962C8B-B14F-4D97-AF65-F5344CB8AC3E}">
        <p14:creationId xmlns:p14="http://schemas.microsoft.com/office/powerpoint/2010/main" val="277030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F5E408-2204-4E21-B0BE-E9BF10485AC0}" type="datetimeFigureOut">
              <a:rPr lang="en-US" smtClean="0"/>
              <a:t>8/23/2012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971AF-2681-48AF-9533-476121C350DF}" type="slidenum">
              <a:rPr lang="en-US" smtClean="0"/>
              <a:t>‹#›</a:t>
            </a:fld>
            <a:endParaRPr lang="en-US"/>
          </a:p>
        </p:txBody>
      </p:sp>
    </p:spTree>
    <p:extLst>
      <p:ext uri="{BB962C8B-B14F-4D97-AF65-F5344CB8AC3E}">
        <p14:creationId xmlns:p14="http://schemas.microsoft.com/office/powerpoint/2010/main" val="1427583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F5E408-2204-4E21-B0BE-E9BF10485AC0}" type="datetimeFigureOut">
              <a:rPr lang="en-US" smtClean="0"/>
              <a:t>8/23/2012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971AF-2681-48AF-9533-476121C350DF}" type="slidenum">
              <a:rPr lang="en-US" smtClean="0"/>
              <a:t>‹#›</a:t>
            </a:fld>
            <a:endParaRPr lang="en-US"/>
          </a:p>
        </p:txBody>
      </p:sp>
    </p:spTree>
    <p:extLst>
      <p:ext uri="{BB962C8B-B14F-4D97-AF65-F5344CB8AC3E}">
        <p14:creationId xmlns:p14="http://schemas.microsoft.com/office/powerpoint/2010/main" val="180639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F5E408-2204-4E21-B0BE-E9BF10485AC0}" type="datetimeFigureOut">
              <a:rPr lang="en-US" smtClean="0"/>
              <a:t>8/23/2012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971AF-2681-48AF-9533-476121C350DF}" type="slidenum">
              <a:rPr lang="en-US" smtClean="0"/>
              <a:t>‹#›</a:t>
            </a:fld>
            <a:endParaRPr lang="en-US"/>
          </a:p>
        </p:txBody>
      </p:sp>
    </p:spTree>
    <p:extLst>
      <p:ext uri="{BB962C8B-B14F-4D97-AF65-F5344CB8AC3E}">
        <p14:creationId xmlns:p14="http://schemas.microsoft.com/office/powerpoint/2010/main" val="3910057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F5E408-2204-4E21-B0BE-E9BF10485AC0}" type="datetimeFigureOut">
              <a:rPr lang="en-US" smtClean="0"/>
              <a:t>8/23/2012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971AF-2681-48AF-9533-476121C350DF}" type="slidenum">
              <a:rPr lang="en-US" smtClean="0"/>
              <a:t>‹#›</a:t>
            </a:fld>
            <a:endParaRPr lang="en-US"/>
          </a:p>
        </p:txBody>
      </p:sp>
    </p:spTree>
    <p:extLst>
      <p:ext uri="{BB962C8B-B14F-4D97-AF65-F5344CB8AC3E}">
        <p14:creationId xmlns:p14="http://schemas.microsoft.com/office/powerpoint/2010/main" val="44948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F5E408-2204-4E21-B0BE-E9BF10485AC0}" type="datetimeFigureOut">
              <a:rPr lang="en-US" smtClean="0"/>
              <a:t>8/23/2012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971AF-2681-48AF-9533-476121C350DF}" type="slidenum">
              <a:rPr lang="en-US" smtClean="0"/>
              <a:t>‹#›</a:t>
            </a:fld>
            <a:endParaRPr lang="en-US"/>
          </a:p>
        </p:txBody>
      </p:sp>
    </p:spTree>
    <p:extLst>
      <p:ext uri="{BB962C8B-B14F-4D97-AF65-F5344CB8AC3E}">
        <p14:creationId xmlns:p14="http://schemas.microsoft.com/office/powerpoint/2010/main" val="1662093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bg1"/>
                </a:solidFill>
                <a:effectLst>
                  <a:outerShdw blurRad="38100" dist="38100" dir="2700000" algn="tl">
                    <a:srgbClr val="000000">
                      <a:alpha val="43137"/>
                    </a:srgbClr>
                  </a:outerShdw>
                </a:effectLst>
                <a:latin typeface="Corbel" pitchFamily="34" charset="0"/>
              </a:rPr>
              <a:t>Capital Improvement Program</a:t>
            </a:r>
            <a:br>
              <a:rPr lang="en-US" dirty="0" smtClean="0">
                <a:solidFill>
                  <a:schemeClr val="bg1"/>
                </a:solidFill>
                <a:effectLst>
                  <a:outerShdw blurRad="38100" dist="38100" dir="2700000" algn="tl">
                    <a:srgbClr val="000000">
                      <a:alpha val="43137"/>
                    </a:srgbClr>
                  </a:outerShdw>
                </a:effectLst>
                <a:latin typeface="Corbel" pitchFamily="34" charset="0"/>
              </a:rPr>
            </a:br>
            <a:r>
              <a:rPr lang="en-US" dirty="0" smtClean="0">
                <a:solidFill>
                  <a:schemeClr val="bg1"/>
                </a:solidFill>
                <a:effectLst>
                  <a:outerShdw blurRad="38100" dist="38100" dir="2700000" algn="tl">
                    <a:srgbClr val="000000">
                      <a:alpha val="43137"/>
                    </a:srgbClr>
                  </a:outerShdw>
                </a:effectLst>
                <a:latin typeface="Corbel" pitchFamily="34" charset="0"/>
              </a:rPr>
              <a:t>FY2013/14-2017/18</a:t>
            </a:r>
            <a:endParaRPr lang="en-US" dirty="0">
              <a:solidFill>
                <a:schemeClr val="bg1"/>
              </a:solidFill>
              <a:effectLst>
                <a:outerShdw blurRad="38100" dist="38100" dir="2700000" algn="tl">
                  <a:srgbClr val="000000">
                    <a:alpha val="43137"/>
                  </a:srgbClr>
                </a:outerShdw>
              </a:effectLst>
              <a:latin typeface="Corbel" pitchFamily="34" charset="0"/>
            </a:endParaRPr>
          </a:p>
        </p:txBody>
      </p:sp>
      <p:sp>
        <p:nvSpPr>
          <p:cNvPr id="3" name="Subtitle 2"/>
          <p:cNvSpPr>
            <a:spLocks noGrp="1"/>
          </p:cNvSpPr>
          <p:nvPr>
            <p:ph type="subTitle" idx="1"/>
          </p:nvPr>
        </p:nvSpPr>
        <p:spPr>
          <a:xfrm>
            <a:off x="1371600" y="4495800"/>
            <a:ext cx="6400800" cy="1752600"/>
          </a:xfrm>
        </p:spPr>
        <p:txBody>
          <a:bodyPr/>
          <a:lstStyle/>
          <a:p>
            <a:r>
              <a:rPr lang="en-US" dirty="0" smtClean="0">
                <a:solidFill>
                  <a:srgbClr val="92D050"/>
                </a:solidFill>
                <a:effectLst>
                  <a:outerShdw blurRad="38100" dist="38100" dir="2700000" algn="tl">
                    <a:srgbClr val="000000">
                      <a:alpha val="43137"/>
                    </a:srgbClr>
                  </a:outerShdw>
                </a:effectLst>
                <a:latin typeface="Corbel" pitchFamily="34" charset="0"/>
              </a:rPr>
              <a:t>August 23</a:t>
            </a:r>
            <a:r>
              <a:rPr lang="en-US" baseline="30000" dirty="0" smtClean="0">
                <a:solidFill>
                  <a:srgbClr val="92D050"/>
                </a:solidFill>
                <a:effectLst>
                  <a:outerShdw blurRad="38100" dist="38100" dir="2700000" algn="tl">
                    <a:srgbClr val="000000">
                      <a:alpha val="43137"/>
                    </a:srgbClr>
                  </a:outerShdw>
                </a:effectLst>
                <a:latin typeface="Corbel" pitchFamily="34" charset="0"/>
              </a:rPr>
              <a:t>rd</a:t>
            </a:r>
            <a:r>
              <a:rPr lang="en-US" dirty="0" smtClean="0">
                <a:solidFill>
                  <a:srgbClr val="92D050"/>
                </a:solidFill>
                <a:effectLst>
                  <a:outerShdw blurRad="38100" dist="38100" dir="2700000" algn="tl">
                    <a:srgbClr val="000000">
                      <a:alpha val="43137"/>
                    </a:srgbClr>
                  </a:outerShdw>
                </a:effectLst>
                <a:latin typeface="Corbel" pitchFamily="34" charset="0"/>
              </a:rPr>
              <a:t>, 2012</a:t>
            </a:r>
            <a:endParaRPr lang="en-US" dirty="0">
              <a:solidFill>
                <a:srgbClr val="92D050"/>
              </a:solidFill>
              <a:effectLst>
                <a:outerShdw blurRad="38100" dist="38100" dir="2700000" algn="tl">
                  <a:srgbClr val="000000">
                    <a:alpha val="43137"/>
                  </a:srgbClr>
                </a:outerShdw>
              </a:effectLst>
              <a:latin typeface="Corbel" pitchFamily="34" charset="0"/>
            </a:endParaRPr>
          </a:p>
        </p:txBody>
      </p:sp>
      <p:cxnSp>
        <p:nvCxnSpPr>
          <p:cNvPr id="6" name="Straight Connector 5"/>
          <p:cNvCxnSpPr/>
          <p:nvPr/>
        </p:nvCxnSpPr>
        <p:spPr>
          <a:xfrm>
            <a:off x="0" y="4038600"/>
            <a:ext cx="9144000" cy="0"/>
          </a:xfrm>
          <a:prstGeom prst="line">
            <a:avLst/>
          </a:prstGeom>
          <a:ln w="190500" cmpd="dbl">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3976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712788"/>
          <a:ext cx="9159877" cy="6145356"/>
        </p:xfrm>
        <a:graphic>
          <a:graphicData uri="http://schemas.openxmlformats.org/drawingml/2006/table">
            <a:tbl>
              <a:tblPr firstRow="1" lastRow="1">
                <a:tableStyleId>{073A0DAA-6AF3-43AB-8588-CEC1D06C72B9}</a:tableStyleId>
              </a:tblPr>
              <a:tblGrid>
                <a:gridCol w="516834"/>
                <a:gridCol w="1351717"/>
                <a:gridCol w="2679582"/>
                <a:gridCol w="768624"/>
                <a:gridCol w="768624"/>
                <a:gridCol w="768624"/>
                <a:gridCol w="768624"/>
                <a:gridCol w="768624"/>
                <a:gridCol w="768624"/>
              </a:tblGrid>
              <a:tr h="301691">
                <a:tc gridSpan="3">
                  <a:txBody>
                    <a:bodyPr/>
                    <a:lstStyle/>
                    <a:p>
                      <a:pPr algn="ctr" fontAlgn="ctr"/>
                      <a:r>
                        <a:rPr lang="en-US" sz="1200" u="none" strike="noStrike" dirty="0" smtClean="0">
                          <a:effectLst/>
                        </a:rPr>
                        <a:t>PROJECT</a:t>
                      </a:r>
                      <a:endParaRPr lang="en-US" sz="1200" b="1" i="0" u="none" strike="noStrike" dirty="0">
                        <a:solidFill>
                          <a:srgbClr val="000000"/>
                        </a:solidFill>
                        <a:effectLst/>
                        <a:latin typeface="Corbel" pitchFamily="34" charset="0"/>
                      </a:endParaRPr>
                    </a:p>
                  </a:txBody>
                  <a:tcPr marL="5515" marR="5515" marT="5515" marB="0" anchor="ctr">
                    <a:solidFill>
                      <a:schemeClr val="bg1">
                        <a:lumMod val="50000"/>
                      </a:schemeClr>
                    </a:solidFill>
                  </a:tcPr>
                </a:tc>
                <a:tc hMerge="1">
                  <a:txBody>
                    <a:bodyPr/>
                    <a:lstStyle/>
                    <a:p>
                      <a:pPr algn="ctr" fontAlgn="ctr"/>
                      <a:endParaRPr lang="en-US" sz="600" b="1" i="0" u="none" strike="noStrike">
                        <a:solidFill>
                          <a:srgbClr val="000000"/>
                        </a:solidFill>
                        <a:effectLst/>
                        <a:latin typeface="Arial Narrow"/>
                      </a:endParaRPr>
                    </a:p>
                  </a:txBody>
                  <a:tcPr marL="5515" marR="5515" marT="5515" marB="0" anchor="ctr"/>
                </a:tc>
                <a:tc hMerge="1">
                  <a:txBody>
                    <a:bodyPr/>
                    <a:lstStyle/>
                    <a:p>
                      <a:pPr algn="ctr" fontAlgn="ctr"/>
                      <a:endParaRPr lang="en-US" sz="600" b="1" i="0" u="none" strike="noStrike" dirty="0">
                        <a:solidFill>
                          <a:srgbClr val="000000"/>
                        </a:solidFill>
                        <a:effectLst/>
                        <a:latin typeface="Arial Narrow"/>
                      </a:endParaRPr>
                    </a:p>
                  </a:txBody>
                  <a:tcPr marL="5515" marR="5515" marT="5515" marB="0" anchor="ctr"/>
                </a:tc>
                <a:tc gridSpan="6">
                  <a:txBody>
                    <a:bodyPr/>
                    <a:lstStyle/>
                    <a:p>
                      <a:pPr algn="ctr" fontAlgn="ctr"/>
                      <a:r>
                        <a:rPr lang="en-US" sz="1200" u="none" strike="noStrike" dirty="0" smtClean="0">
                          <a:effectLst/>
                        </a:rPr>
                        <a:t>YEAR</a:t>
                      </a:r>
                      <a:endParaRPr lang="en-US" sz="1200" b="1" i="0" u="none" strike="noStrike" dirty="0">
                        <a:solidFill>
                          <a:srgbClr val="000000"/>
                        </a:solidFill>
                        <a:effectLst/>
                        <a:latin typeface="Corbel" pitchFamily="34" charset="0"/>
                      </a:endParaRPr>
                    </a:p>
                  </a:txBody>
                  <a:tcPr marL="5515" marR="5515" marT="5515" marB="0" anchor="ctr">
                    <a:solidFill>
                      <a:schemeClr val="bg1">
                        <a:lumMod val="50000"/>
                      </a:schemeClr>
                    </a:solidFill>
                  </a:tcP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600" b="1" i="0" u="none" strike="noStrike" dirty="0">
                        <a:solidFill>
                          <a:srgbClr val="000000"/>
                        </a:solidFill>
                        <a:effectLst/>
                        <a:latin typeface="Arial Narrow"/>
                      </a:endParaRPr>
                    </a:p>
                  </a:txBody>
                  <a:tcPr marL="5515" marR="5515" marT="5515" marB="0" anchor="ctr"/>
                </a:tc>
              </a:tr>
              <a:tr h="274309">
                <a:tc>
                  <a:txBody>
                    <a:bodyPr/>
                    <a:lstStyle/>
                    <a:p>
                      <a:pPr algn="ctr" fontAlgn="ctr"/>
                      <a:r>
                        <a:rPr lang="en-US" sz="1200" u="none" strike="noStrike" dirty="0">
                          <a:effectLst/>
                        </a:rPr>
                        <a:t>RANK</a:t>
                      </a:r>
                      <a:endParaRPr lang="en-US" sz="1200" b="1" i="0" u="none" strike="noStrike" dirty="0">
                        <a:solidFill>
                          <a:srgbClr val="000000"/>
                        </a:solidFill>
                        <a:effectLst/>
                        <a:latin typeface="Corbel" pitchFamily="34" charset="0"/>
                      </a:endParaRPr>
                    </a:p>
                  </a:txBody>
                  <a:tcPr marL="45720" marR="45720" marT="45718" marB="45718" anchor="ctr"/>
                </a:tc>
                <a:tc>
                  <a:txBody>
                    <a:bodyPr/>
                    <a:lstStyle/>
                    <a:p>
                      <a:pPr algn="ctr" fontAlgn="ctr"/>
                      <a:r>
                        <a:rPr lang="en-US" sz="1200" u="none" strike="noStrike" dirty="0" smtClean="0">
                          <a:effectLst/>
                        </a:rPr>
                        <a:t>School/Department</a:t>
                      </a:r>
                      <a:endParaRPr lang="en-US" sz="1200" b="1" i="0" u="none" strike="noStrike" dirty="0">
                        <a:solidFill>
                          <a:srgbClr val="000000"/>
                        </a:solidFill>
                        <a:effectLst/>
                        <a:latin typeface="Corbel" pitchFamily="34" charset="0"/>
                      </a:endParaRPr>
                    </a:p>
                  </a:txBody>
                  <a:tcPr marL="45720" marR="45720" marT="45718" marB="45718" anchor="ctr"/>
                </a:tc>
                <a:tc>
                  <a:txBody>
                    <a:bodyPr/>
                    <a:lstStyle/>
                    <a:p>
                      <a:pPr algn="ctr" fontAlgn="ctr"/>
                      <a:r>
                        <a:rPr lang="en-US" sz="1200" u="none" strike="noStrike" dirty="0">
                          <a:effectLst/>
                        </a:rPr>
                        <a:t>Description</a:t>
                      </a:r>
                      <a:endParaRPr lang="en-US" sz="1200" b="1" i="0" u="none" strike="noStrike" dirty="0">
                        <a:solidFill>
                          <a:srgbClr val="000000"/>
                        </a:solidFill>
                        <a:effectLst/>
                        <a:latin typeface="Corbel" pitchFamily="34" charset="0"/>
                      </a:endParaRPr>
                    </a:p>
                  </a:txBody>
                  <a:tcPr marL="45720" marR="45720" marT="45718" marB="45718"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2013/14</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2014/15</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2015/16</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2016/17</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2017/18</a:t>
                      </a:r>
                      <a:endParaRPr lang="en-US" sz="1200" b="1" i="0" u="none" strike="noStrike" dirty="0">
                        <a:solidFill>
                          <a:srgbClr val="000000"/>
                        </a:solidFill>
                        <a:effectLst/>
                        <a:latin typeface="Corbel" pitchFamily="34" charset="0"/>
                      </a:endParaRPr>
                    </a:p>
                  </a:txBody>
                  <a:tcPr marL="5515" marR="5515" marT="5515" marB="0" anchor="ctr"/>
                </a:tc>
                <a:tc>
                  <a:txBody>
                    <a:bodyPr/>
                    <a:lstStyle/>
                    <a:p>
                      <a:pPr algn="ctr" fontAlgn="ctr"/>
                      <a:r>
                        <a:rPr lang="en-US" sz="1200" u="none" strike="noStrike" dirty="0" smtClean="0">
                          <a:effectLst/>
                        </a:rPr>
                        <a:t>Subtotal</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dirty="0">
                          <a:effectLst/>
                        </a:rPr>
                        <a:t>1</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Building Services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Maintenance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4,477</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4,899</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4,755</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5,288</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5,812</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25,231</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2</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Technology</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State Technology Grant</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3,760</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Technology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Instructional Technology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575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575</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575</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650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650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3,025</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Technology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Administrative Technology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183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261</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261</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261</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263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1,229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Technology</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smtClean="0">
                          <a:effectLst/>
                        </a:rPr>
                        <a:t>Telecom. </a:t>
                      </a:r>
                      <a:r>
                        <a:rPr lang="en-US" sz="1200" u="none" strike="noStrike" dirty="0">
                          <a:effectLst/>
                        </a:rPr>
                        <a:t>Network Upgrade</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900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900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1,800</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6</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Transportation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School Bus Replacement</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1,475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1,525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1,630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1,738</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1,674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8,042</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7</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Various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Storage Lease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150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155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159</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164</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168</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796</a:t>
                      </a:r>
                      <a:endParaRPr lang="en-US" sz="1200" b="1" i="0" u="none" strike="noStrike" dirty="0">
                        <a:solidFill>
                          <a:srgbClr val="000000"/>
                        </a:solidFill>
                        <a:effectLst/>
                        <a:latin typeface="Corbel" pitchFamily="34" charset="0"/>
                      </a:endParaRPr>
                    </a:p>
                  </a:txBody>
                  <a:tcPr marL="45720" marR="45720" marT="45718" marB="45718" anchor="ctr"/>
                </a:tc>
              </a:tr>
              <a:tr h="274309">
                <a:tc rowSpan="3">
                  <a:txBody>
                    <a:bodyPr/>
                    <a:lstStyle/>
                    <a:p>
                      <a:pPr algn="ctr" fontAlgn="ctr"/>
                      <a:r>
                        <a:rPr lang="en-US" sz="1200" u="none" strike="noStrike">
                          <a:effectLst/>
                        </a:rPr>
                        <a:t>8</a:t>
                      </a:r>
                      <a:endParaRPr lang="en-US" sz="1200" b="0" i="0" u="none" strike="noStrike">
                        <a:solidFill>
                          <a:srgbClr val="000000"/>
                        </a:solidFill>
                        <a:effectLst/>
                        <a:latin typeface="Corbel" pitchFamily="34" charset="0"/>
                      </a:endParaRPr>
                    </a:p>
                  </a:txBody>
                  <a:tcPr marL="45720" marR="45720" marT="45718" marB="45718" anchor="ctr"/>
                </a:tc>
                <a:tc rowSpan="3">
                  <a:txBody>
                    <a:bodyPr/>
                    <a:lstStyle/>
                    <a:p>
                      <a:pPr algn="l" fontAlgn="ctr"/>
                      <a:r>
                        <a:rPr lang="en-US" sz="1200" u="none" strike="noStrike">
                          <a:effectLst/>
                        </a:rPr>
                        <a:t>Yancey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Purchase Land +Install Septic</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b"/>
                      <a:r>
                        <a:rPr lang="en-US" sz="1200" u="none" strike="noStrike">
                          <a:effectLst/>
                        </a:rPr>
                        <a:t>422</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b"/>
                      <a:r>
                        <a:rPr lang="en-US" sz="1200" u="none" strike="noStrike" dirty="0">
                          <a:effectLst/>
                        </a:rPr>
                        <a:t>422</a:t>
                      </a:r>
                      <a:endParaRPr lang="en-US" sz="1200" b="1" i="0" u="none" strike="noStrike" dirty="0">
                        <a:solidFill>
                          <a:srgbClr val="000000"/>
                        </a:solidFill>
                        <a:effectLst/>
                        <a:latin typeface="Corbel" pitchFamily="34" charset="0"/>
                      </a:endParaRPr>
                    </a:p>
                  </a:txBody>
                  <a:tcPr marL="45720" marR="45720" marT="45718" marB="45718" anchor="b"/>
                </a:tc>
              </a:tr>
              <a:tr h="274309">
                <a:tc vMerge="1">
                  <a:txBody>
                    <a:bodyPr/>
                    <a:lstStyle/>
                    <a:p>
                      <a:endParaRPr lang="en-US"/>
                    </a:p>
                  </a:txBody>
                  <a:tcPr/>
                </a:tc>
                <a:tc vMerge="1">
                  <a:txBody>
                    <a:bodyPr/>
                    <a:lstStyle/>
                    <a:p>
                      <a:endParaRPr lang="en-US"/>
                    </a:p>
                  </a:txBody>
                  <a:tcPr/>
                </a:tc>
                <a:tc>
                  <a:txBody>
                    <a:bodyPr/>
                    <a:lstStyle/>
                    <a:p>
                      <a:pPr algn="l" fontAlgn="ctr"/>
                      <a:r>
                        <a:rPr lang="en-US" sz="1200" u="none" strike="noStrike">
                          <a:effectLst/>
                        </a:rPr>
                        <a:t>Roof &amp; HVAC Maintenance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b"/>
                      <a:r>
                        <a:rPr lang="en-US" sz="1200" u="none" strike="noStrike">
                          <a:effectLst/>
                        </a:rPr>
                        <a:t>661</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r" fontAlgn="b"/>
                      <a:r>
                        <a:rPr lang="en-US" sz="1200" u="none" strike="noStrike">
                          <a:effectLst/>
                        </a:rPr>
                        <a:t>424</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r" fontAlgn="b"/>
                      <a:r>
                        <a:rPr lang="en-US" sz="1200" u="none" strike="noStrike" dirty="0">
                          <a:effectLst/>
                        </a:rPr>
                        <a:t>1,085</a:t>
                      </a:r>
                      <a:endParaRPr lang="en-US" sz="1200" b="1" i="0" u="none" strike="noStrike" dirty="0">
                        <a:solidFill>
                          <a:srgbClr val="000000"/>
                        </a:solidFill>
                        <a:effectLst/>
                        <a:latin typeface="Corbel" pitchFamily="34" charset="0"/>
                      </a:endParaRPr>
                    </a:p>
                  </a:txBody>
                  <a:tcPr marL="45720" marR="45720" marT="45718" marB="45718" anchor="b"/>
                </a:tc>
              </a:tr>
              <a:tr h="274309">
                <a:tc vMerge="1">
                  <a:txBody>
                    <a:bodyPr/>
                    <a:lstStyle/>
                    <a:p>
                      <a:endParaRPr lang="en-US"/>
                    </a:p>
                  </a:txBody>
                  <a:tcPr/>
                </a:tc>
                <a:tc vMerge="1">
                  <a:txBody>
                    <a:bodyPr/>
                    <a:lstStyle/>
                    <a:p>
                      <a:endParaRPr lang="en-US"/>
                    </a:p>
                  </a:txBody>
                  <a:tcPr/>
                </a:tc>
                <a:tc>
                  <a:txBody>
                    <a:bodyPr/>
                    <a:lstStyle/>
                    <a:p>
                      <a:pPr algn="l" fontAlgn="ctr"/>
                      <a:r>
                        <a:rPr lang="en-US" sz="1200" u="none" strike="noStrike">
                          <a:effectLst/>
                        </a:rPr>
                        <a:t>Modernization + Addition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b"/>
                      <a:r>
                        <a:rPr lang="en-US" sz="1200" u="none" strike="noStrike">
                          <a:effectLst/>
                        </a:rPr>
                        <a:t>426</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r" fontAlgn="b"/>
                      <a:r>
                        <a:rPr lang="en-US" sz="1200" u="none" strike="noStrike">
                          <a:effectLst/>
                        </a:rPr>
                        <a:t>4,866</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b"/>
                      <a:r>
                        <a:rPr lang="en-US" sz="1200" u="none" strike="noStrike" dirty="0">
                          <a:effectLst/>
                        </a:rPr>
                        <a:t>5,292</a:t>
                      </a:r>
                      <a:endParaRPr lang="en-US" sz="1200" b="1" i="0" u="none" strike="noStrike" dirty="0">
                        <a:solidFill>
                          <a:srgbClr val="000000"/>
                        </a:solidFill>
                        <a:effectLst/>
                        <a:latin typeface="Corbel" pitchFamily="34" charset="0"/>
                      </a:endParaRPr>
                    </a:p>
                  </a:txBody>
                  <a:tcPr marL="45720" marR="45720" marT="45718" marB="45718" anchor="b"/>
                </a:tc>
              </a:tr>
              <a:tr h="274309">
                <a:tc>
                  <a:txBody>
                    <a:bodyPr/>
                    <a:lstStyle/>
                    <a:p>
                      <a:pPr algn="ctr" fontAlgn="ctr"/>
                      <a:r>
                        <a:rPr lang="en-US" sz="1200" u="none" strike="noStrike">
                          <a:effectLst/>
                        </a:rPr>
                        <a:t>9</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Murray High School</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Phase 1: </a:t>
                      </a:r>
                      <a:r>
                        <a:rPr lang="en-US" sz="1200" u="none" strike="noStrike" dirty="0" smtClean="0">
                          <a:effectLst/>
                        </a:rPr>
                        <a:t>Renovations</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529</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529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Henley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smtClean="0">
                          <a:effectLst/>
                        </a:rPr>
                        <a:t>Gym/Media Center &amp; Large Group Space</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214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2,858</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125</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1,671</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4,869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11</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Red Hill</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Modernization + Remove Trailers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440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4,864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ctr"/>
                      <a:r>
                        <a:rPr lang="en-US" sz="1200" u="none" strike="noStrike">
                          <a:effectLst/>
                        </a:rPr>
                        <a:t>5,304</a:t>
                      </a:r>
                      <a:endParaRPr lang="en-US" sz="1200" b="1" i="0" u="none" strike="noStrike">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12</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Future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Land for Northern Complex</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60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8,268</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8,368</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Agnor-Hurt</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Addition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383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4,206</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4,589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Crozet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Addition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462</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5,364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5,826</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Stony Point</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Addition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159</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1,884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2,043</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16</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Various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Contemporary Learning Spaces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250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1,250</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17</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Western Albemarle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Kitchen Upgrades </a:t>
                      </a:r>
                      <a:r>
                        <a:rPr lang="en-US" sz="1200" u="none" strike="noStrike" dirty="0" smtClean="0">
                          <a:effectLst/>
                        </a:rPr>
                        <a:t>&amp; Modernization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244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171</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1,753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2,192</a:t>
                      </a:r>
                      <a:endParaRPr lang="en-US" sz="1200" b="1" i="0" u="none" strike="noStrike" dirty="0">
                        <a:solidFill>
                          <a:srgbClr val="000000"/>
                        </a:solidFill>
                        <a:effectLst/>
                        <a:latin typeface="Corbel" pitchFamily="34" charset="0"/>
                      </a:endParaRPr>
                    </a:p>
                  </a:txBody>
                  <a:tcPr marL="45720" marR="45720" marT="45718" marB="45718" anchor="ctr"/>
                </a:tc>
              </a:tr>
              <a:tr h="357345">
                <a:tc gridSpan="3">
                  <a:txBody>
                    <a:bodyPr/>
                    <a:lstStyle/>
                    <a:p>
                      <a:pPr algn="ctr" fontAlgn="ctr"/>
                      <a:r>
                        <a:rPr lang="en-US" sz="1200" u="none" strike="noStrike" dirty="0" smtClean="0">
                          <a:effectLst/>
                        </a:rPr>
                        <a:t>TOTAL</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hMerge="1">
                  <a:txBody>
                    <a:bodyPr/>
                    <a:lstStyle/>
                    <a:p>
                      <a:pPr algn="l" fontAlgn="ctr"/>
                      <a:endParaRPr lang="en-US" sz="700" b="0" i="0" u="none" strike="noStrike">
                        <a:solidFill>
                          <a:srgbClr val="000000"/>
                        </a:solidFill>
                        <a:effectLst/>
                        <a:latin typeface="Arial Narrow"/>
                      </a:endParaRPr>
                    </a:p>
                  </a:txBody>
                  <a:tcPr marL="5515" marR="5515" marT="5515" marB="0" anchor="ctr"/>
                </a:tc>
                <a:tc hMerge="1">
                  <a:txBody>
                    <a:bodyPr/>
                    <a:lstStyle/>
                    <a:p>
                      <a:pPr algn="l" fontAlgn="ctr"/>
                      <a:endParaRPr lang="en-US" sz="700" b="0" i="0" u="none" strike="noStrike" dirty="0">
                        <a:solidFill>
                          <a:srgbClr val="000000"/>
                        </a:solidFill>
                        <a:effectLst/>
                        <a:latin typeface="Arial Narrow"/>
                      </a:endParaRPr>
                    </a:p>
                  </a:txBody>
                  <a:tcPr marL="5515" marR="5515" marT="5515" marB="0" anchor="ctr"/>
                </a:tc>
                <a:tc>
                  <a:txBody>
                    <a:bodyPr/>
                    <a:lstStyle/>
                    <a:p>
                      <a:pPr algn="r" fontAlgn="ctr"/>
                      <a:r>
                        <a:rPr lang="en-US" sz="1200" u="none" strike="noStrike" dirty="0" smtClean="0">
                          <a:effectLst/>
                        </a:rPr>
                        <a:t>11,494</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21,896</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21,721</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16,647</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14,285</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86,043</a:t>
                      </a:r>
                      <a:endParaRPr lang="en-US" sz="1200" b="1"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r>
            </a:tbl>
          </a:graphicData>
        </a:graphic>
      </p:graphicFrame>
      <p:sp>
        <p:nvSpPr>
          <p:cNvPr id="4" name="Rectangle 3"/>
          <p:cNvSpPr/>
          <p:nvPr/>
        </p:nvSpPr>
        <p:spPr>
          <a:xfrm>
            <a:off x="327593" y="47625"/>
            <a:ext cx="8615820" cy="584775"/>
          </a:xfrm>
          <a:prstGeom prst="rect">
            <a:avLst/>
          </a:prstGeom>
        </p:spPr>
        <p:txBody>
          <a:bodyPr wrap="none">
            <a:spAutoFit/>
          </a:bodyPr>
          <a:lstStyle/>
          <a:p>
            <a:pPr algn="just" fontAlgn="auto">
              <a:spcBef>
                <a:spcPts val="0"/>
              </a:spcBef>
              <a:spcAft>
                <a:spcPts val="0"/>
              </a:spcAft>
              <a:defRPr/>
            </a:pPr>
            <a:r>
              <a:rPr lang="en-US" sz="3200" b="1" dirty="0" smtClean="0">
                <a:solidFill>
                  <a:schemeClr val="bg1"/>
                </a:solidFill>
                <a:effectLst>
                  <a:outerShdw blurRad="38100" dist="38100" dir="2700000" algn="tl">
                    <a:srgbClr val="000000">
                      <a:alpha val="43137"/>
                    </a:srgbClr>
                  </a:outerShdw>
                </a:effectLst>
                <a:latin typeface="Corbel" pitchFamily="34" charset="0"/>
                <a:cs typeface="+mn-cs"/>
              </a:rPr>
              <a:t>LRPAC RECOMMENDED </a:t>
            </a:r>
            <a:r>
              <a:rPr lang="en-US" sz="3200" b="1" dirty="0">
                <a:solidFill>
                  <a:schemeClr val="bg1"/>
                </a:solidFill>
                <a:effectLst>
                  <a:outerShdw blurRad="38100" dist="38100" dir="2700000" algn="tl">
                    <a:srgbClr val="000000">
                      <a:alpha val="43137"/>
                    </a:srgbClr>
                  </a:outerShdw>
                </a:effectLst>
                <a:latin typeface="Corbel" pitchFamily="34" charset="0"/>
                <a:cs typeface="+mn-cs"/>
              </a:rPr>
              <a:t>5 YEAR CAPITAL PLAN</a:t>
            </a:r>
          </a:p>
        </p:txBody>
      </p:sp>
    </p:spTree>
    <p:extLst>
      <p:ext uri="{BB962C8B-B14F-4D97-AF65-F5344CB8AC3E}">
        <p14:creationId xmlns:p14="http://schemas.microsoft.com/office/powerpoint/2010/main" val="22813309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327593" y="47625"/>
            <a:ext cx="8615820" cy="584775"/>
          </a:xfrm>
          <a:prstGeom prst="rect">
            <a:avLst/>
          </a:prstGeom>
        </p:spPr>
        <p:txBody>
          <a:bodyPr wrap="none">
            <a:spAutoFit/>
          </a:bodyPr>
          <a:lstStyle/>
          <a:p>
            <a:pPr algn="just" fontAlgn="auto">
              <a:spcBef>
                <a:spcPts val="0"/>
              </a:spcBef>
              <a:spcAft>
                <a:spcPts val="0"/>
              </a:spcAft>
              <a:defRPr/>
            </a:pPr>
            <a:r>
              <a:rPr lang="en-US" sz="3200" b="1" dirty="0" smtClean="0">
                <a:solidFill>
                  <a:schemeClr val="bg1"/>
                </a:solidFill>
                <a:effectLst>
                  <a:outerShdw blurRad="38100" dist="38100" dir="2700000" algn="tl">
                    <a:srgbClr val="000000">
                      <a:alpha val="43137"/>
                    </a:srgbClr>
                  </a:outerShdw>
                </a:effectLst>
                <a:latin typeface="Corbel" pitchFamily="34" charset="0"/>
                <a:cs typeface="+mn-cs"/>
              </a:rPr>
              <a:t>LRPAC RECOMMENDED </a:t>
            </a:r>
            <a:r>
              <a:rPr lang="en-US" sz="3200" b="1" dirty="0">
                <a:solidFill>
                  <a:schemeClr val="bg1"/>
                </a:solidFill>
                <a:effectLst>
                  <a:outerShdw blurRad="38100" dist="38100" dir="2700000" algn="tl">
                    <a:srgbClr val="000000">
                      <a:alpha val="43137"/>
                    </a:srgbClr>
                  </a:outerShdw>
                </a:effectLst>
                <a:latin typeface="Corbel" pitchFamily="34" charset="0"/>
                <a:cs typeface="+mn-cs"/>
              </a:rPr>
              <a:t>5 YEAR CAPITAL PLAN</a:t>
            </a:r>
          </a:p>
        </p:txBody>
      </p:sp>
      <p:graphicFrame>
        <p:nvGraphicFramePr>
          <p:cNvPr id="2" name="Table 1"/>
          <p:cNvGraphicFramePr>
            <a:graphicFrameLocks noGrp="1"/>
          </p:cNvGraphicFramePr>
          <p:nvPr>
            <p:extLst>
              <p:ext uri="{D42A27DB-BD31-4B8C-83A1-F6EECF244321}">
                <p14:modId xmlns:p14="http://schemas.microsoft.com/office/powerpoint/2010/main" val="3370779649"/>
              </p:ext>
            </p:extLst>
          </p:nvPr>
        </p:nvGraphicFramePr>
        <p:xfrm>
          <a:off x="0" y="712788"/>
          <a:ext cx="9159877" cy="6145356"/>
        </p:xfrm>
        <a:graphic>
          <a:graphicData uri="http://schemas.openxmlformats.org/drawingml/2006/table">
            <a:tbl>
              <a:tblPr firstRow="1" lastRow="1">
                <a:tableStyleId>{073A0DAA-6AF3-43AB-8588-CEC1D06C72B9}</a:tableStyleId>
              </a:tblPr>
              <a:tblGrid>
                <a:gridCol w="516834"/>
                <a:gridCol w="1351717"/>
                <a:gridCol w="2679582"/>
                <a:gridCol w="768624"/>
                <a:gridCol w="768624"/>
                <a:gridCol w="768624"/>
                <a:gridCol w="768624"/>
                <a:gridCol w="768624"/>
                <a:gridCol w="768624"/>
              </a:tblGrid>
              <a:tr h="301691">
                <a:tc gridSpan="3">
                  <a:txBody>
                    <a:bodyPr/>
                    <a:lstStyle/>
                    <a:p>
                      <a:pPr algn="ctr" fontAlgn="ctr"/>
                      <a:r>
                        <a:rPr lang="en-US" sz="1200" u="none" strike="noStrike" dirty="0" smtClean="0">
                          <a:effectLst/>
                        </a:rPr>
                        <a:t>PROJECT</a:t>
                      </a:r>
                      <a:endParaRPr lang="en-US" sz="1200" b="1" i="0" u="none" strike="noStrike" dirty="0">
                        <a:solidFill>
                          <a:srgbClr val="000000"/>
                        </a:solidFill>
                        <a:effectLst/>
                        <a:latin typeface="Corbel" pitchFamily="34" charset="0"/>
                      </a:endParaRPr>
                    </a:p>
                  </a:txBody>
                  <a:tcPr marL="5515" marR="5515" marT="5515" marB="0" anchor="ctr">
                    <a:solidFill>
                      <a:schemeClr val="bg1">
                        <a:lumMod val="50000"/>
                      </a:schemeClr>
                    </a:solidFill>
                  </a:tcPr>
                </a:tc>
                <a:tc hMerge="1">
                  <a:txBody>
                    <a:bodyPr/>
                    <a:lstStyle/>
                    <a:p>
                      <a:pPr algn="ctr" fontAlgn="ctr"/>
                      <a:endParaRPr lang="en-US" sz="600" b="1" i="0" u="none" strike="noStrike">
                        <a:solidFill>
                          <a:srgbClr val="000000"/>
                        </a:solidFill>
                        <a:effectLst/>
                        <a:latin typeface="Arial Narrow"/>
                      </a:endParaRPr>
                    </a:p>
                  </a:txBody>
                  <a:tcPr marL="5515" marR="5515" marT="5515" marB="0" anchor="ctr"/>
                </a:tc>
                <a:tc hMerge="1">
                  <a:txBody>
                    <a:bodyPr/>
                    <a:lstStyle/>
                    <a:p>
                      <a:pPr algn="ctr" fontAlgn="ctr"/>
                      <a:endParaRPr lang="en-US" sz="600" b="1" i="0" u="none" strike="noStrike" dirty="0">
                        <a:solidFill>
                          <a:srgbClr val="000000"/>
                        </a:solidFill>
                        <a:effectLst/>
                        <a:latin typeface="Arial Narrow"/>
                      </a:endParaRPr>
                    </a:p>
                  </a:txBody>
                  <a:tcPr marL="5515" marR="5515" marT="5515" marB="0" anchor="ctr"/>
                </a:tc>
                <a:tc gridSpan="6">
                  <a:txBody>
                    <a:bodyPr/>
                    <a:lstStyle/>
                    <a:p>
                      <a:pPr algn="ctr" fontAlgn="ctr"/>
                      <a:r>
                        <a:rPr lang="en-US" sz="1200" u="none" strike="noStrike" dirty="0" smtClean="0">
                          <a:effectLst/>
                        </a:rPr>
                        <a:t>YEAR</a:t>
                      </a:r>
                      <a:endParaRPr lang="en-US" sz="1200" b="1" i="0" u="none" strike="noStrike" dirty="0">
                        <a:solidFill>
                          <a:srgbClr val="000000"/>
                        </a:solidFill>
                        <a:effectLst/>
                        <a:latin typeface="Corbel" pitchFamily="34" charset="0"/>
                      </a:endParaRPr>
                    </a:p>
                  </a:txBody>
                  <a:tcPr marL="5515" marR="5515" marT="5515" marB="0" anchor="ctr">
                    <a:solidFill>
                      <a:schemeClr val="bg1">
                        <a:lumMod val="50000"/>
                      </a:schemeClr>
                    </a:solidFill>
                  </a:tcP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600" b="1" i="0" u="none" strike="noStrike" dirty="0">
                        <a:solidFill>
                          <a:srgbClr val="000000"/>
                        </a:solidFill>
                        <a:effectLst/>
                        <a:latin typeface="Arial Narrow"/>
                      </a:endParaRPr>
                    </a:p>
                  </a:txBody>
                  <a:tcPr marL="5515" marR="5515" marT="5515" marB="0" anchor="ctr"/>
                </a:tc>
              </a:tr>
              <a:tr h="274309">
                <a:tc>
                  <a:txBody>
                    <a:bodyPr/>
                    <a:lstStyle/>
                    <a:p>
                      <a:pPr algn="ctr" fontAlgn="ctr"/>
                      <a:r>
                        <a:rPr lang="en-US" sz="1200" u="none" strike="noStrike" dirty="0">
                          <a:effectLst/>
                        </a:rPr>
                        <a:t>RANK</a:t>
                      </a:r>
                      <a:endParaRPr lang="en-US" sz="1200" b="1" i="0" u="none" strike="noStrike" dirty="0">
                        <a:solidFill>
                          <a:srgbClr val="000000"/>
                        </a:solidFill>
                        <a:effectLst/>
                        <a:latin typeface="Corbel" pitchFamily="34" charset="0"/>
                      </a:endParaRPr>
                    </a:p>
                  </a:txBody>
                  <a:tcPr marL="45720" marR="45720" marT="45718" marB="45718" anchor="ctr"/>
                </a:tc>
                <a:tc>
                  <a:txBody>
                    <a:bodyPr/>
                    <a:lstStyle/>
                    <a:p>
                      <a:pPr algn="ctr" fontAlgn="ctr"/>
                      <a:r>
                        <a:rPr lang="en-US" sz="1200" u="none" strike="noStrike" dirty="0" smtClean="0">
                          <a:effectLst/>
                        </a:rPr>
                        <a:t>School/Department</a:t>
                      </a:r>
                      <a:endParaRPr lang="en-US" sz="1200" b="1" i="0" u="none" strike="noStrike" dirty="0">
                        <a:solidFill>
                          <a:srgbClr val="000000"/>
                        </a:solidFill>
                        <a:effectLst/>
                        <a:latin typeface="Corbel" pitchFamily="34" charset="0"/>
                      </a:endParaRPr>
                    </a:p>
                  </a:txBody>
                  <a:tcPr marL="45720" marR="45720" marT="45718" marB="45718" anchor="ctr"/>
                </a:tc>
                <a:tc>
                  <a:txBody>
                    <a:bodyPr/>
                    <a:lstStyle/>
                    <a:p>
                      <a:pPr algn="ctr" fontAlgn="ctr"/>
                      <a:r>
                        <a:rPr lang="en-US" sz="1200" u="none" strike="noStrike" dirty="0">
                          <a:effectLst/>
                        </a:rPr>
                        <a:t>Description</a:t>
                      </a:r>
                      <a:endParaRPr lang="en-US" sz="1200" b="1" i="0" u="none" strike="noStrike" dirty="0">
                        <a:solidFill>
                          <a:srgbClr val="000000"/>
                        </a:solidFill>
                        <a:effectLst/>
                        <a:latin typeface="Corbel" pitchFamily="34" charset="0"/>
                      </a:endParaRPr>
                    </a:p>
                  </a:txBody>
                  <a:tcPr marL="45720" marR="45720" marT="45718" marB="45718"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2013/14</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2014/15</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2015/16</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2016/17</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2017/18</a:t>
                      </a:r>
                      <a:endParaRPr lang="en-US" sz="1200" b="1" i="0" u="none" strike="noStrike" dirty="0">
                        <a:solidFill>
                          <a:srgbClr val="000000"/>
                        </a:solidFill>
                        <a:effectLst/>
                        <a:latin typeface="Corbel" pitchFamily="34" charset="0"/>
                      </a:endParaRPr>
                    </a:p>
                  </a:txBody>
                  <a:tcPr marL="5515" marR="5515" marT="5515" marB="0" anchor="ctr"/>
                </a:tc>
                <a:tc>
                  <a:txBody>
                    <a:bodyPr/>
                    <a:lstStyle/>
                    <a:p>
                      <a:pPr algn="ctr" fontAlgn="ctr"/>
                      <a:r>
                        <a:rPr lang="en-US" sz="1200" u="none" strike="noStrike" dirty="0" smtClean="0">
                          <a:effectLst/>
                        </a:rPr>
                        <a:t>Subtotal</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dirty="0">
                          <a:effectLst/>
                        </a:rPr>
                        <a:t>1</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Building Services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smtClean="0">
                          <a:effectLst/>
                        </a:rPr>
                        <a:t>Maintenance</a:t>
                      </a:r>
                      <a:endParaRPr lang="en-US" sz="1400" b="0" i="0" u="none" strike="noStrike" dirty="0">
                        <a:solidFill>
                          <a:schemeClr val="bg1"/>
                        </a:solidFill>
                        <a:effectLst>
                          <a:outerShdw blurRad="38100" dist="38100" dir="2700000" algn="tl">
                            <a:srgbClr val="000000">
                              <a:alpha val="43137"/>
                            </a:srgbClr>
                          </a:outerShdw>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4,477</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4,899</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4,755</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5,288</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5,812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25,231</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2</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Technology</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State Technology Grant</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3,760</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Technology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Instructional Technology</a:t>
                      </a:r>
                      <a:endParaRPr lang="en-US" sz="1200" b="0" i="0" u="none" strike="noStrike">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a:effectLst/>
                        </a:rPr>
                        <a:t>575</a:t>
                      </a:r>
                      <a:endParaRPr lang="en-US" sz="1200" b="0" i="0" u="none" strike="noStrike">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575</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575</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650</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a:effectLst/>
                        </a:rPr>
                        <a:t>650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3,025</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Technology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Administrative Technology</a:t>
                      </a:r>
                      <a:endParaRPr lang="en-US" sz="1200" b="0" i="0" u="none" strike="noStrike">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a:effectLst/>
                        </a:rPr>
                        <a:t>183</a:t>
                      </a:r>
                      <a:endParaRPr lang="en-US" sz="1200" b="0" i="0" u="none" strike="noStrike">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261</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261</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261</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a:effectLst/>
                        </a:rPr>
                        <a:t>263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1,229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Technology</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smtClean="0">
                          <a:effectLst/>
                        </a:rPr>
                        <a:t>Telecom. </a:t>
                      </a:r>
                      <a:r>
                        <a:rPr lang="en-US" sz="1200" u="none" strike="noStrike" dirty="0">
                          <a:effectLst/>
                        </a:rPr>
                        <a:t>Network Upgrade</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a:effectLst/>
                        </a:rPr>
                        <a:t>900</a:t>
                      </a:r>
                      <a:endParaRPr lang="en-US" sz="1200" b="0" i="0" u="none" strike="noStrike">
                        <a:solidFill>
                          <a:srgbClr val="000000"/>
                        </a:solidFill>
                        <a:effectLst/>
                        <a:latin typeface="Corbel" pitchFamily="34" charset="0"/>
                      </a:endParaRPr>
                    </a:p>
                  </a:txBody>
                  <a:tcPr marL="45720" marR="45720" marT="45718" marB="45718" anchor="ctr">
                    <a:solidFill>
                      <a:schemeClr val="accent3"/>
                    </a:solidFill>
                  </a:tcP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900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1,800</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6</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Transportation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School Bus Replacement</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1,475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1,525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1,630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1,738</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1,674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8,042</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7</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Various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Storage Lease</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150</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ctr"/>
                      <a:r>
                        <a:rPr lang="en-US" sz="1200" u="none" strike="noStrike" dirty="0">
                          <a:effectLst/>
                        </a:rPr>
                        <a:t>155</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159</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164</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168</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796</a:t>
                      </a:r>
                      <a:endParaRPr lang="en-US" sz="1200" b="1" i="0" u="none" strike="noStrike" dirty="0">
                        <a:solidFill>
                          <a:srgbClr val="000000"/>
                        </a:solidFill>
                        <a:effectLst/>
                        <a:latin typeface="Corbel" pitchFamily="34" charset="0"/>
                      </a:endParaRPr>
                    </a:p>
                  </a:txBody>
                  <a:tcPr marL="45720" marR="45720" marT="45718" marB="45718" anchor="ctr"/>
                </a:tc>
              </a:tr>
              <a:tr h="274309">
                <a:tc rowSpan="3">
                  <a:txBody>
                    <a:bodyPr/>
                    <a:lstStyle/>
                    <a:p>
                      <a:pPr algn="ctr" fontAlgn="ctr"/>
                      <a:r>
                        <a:rPr lang="en-US" sz="1200" u="none" strike="noStrike">
                          <a:effectLst/>
                        </a:rPr>
                        <a:t>8</a:t>
                      </a:r>
                      <a:endParaRPr lang="en-US" sz="1200" b="0" i="0" u="none" strike="noStrike">
                        <a:solidFill>
                          <a:srgbClr val="000000"/>
                        </a:solidFill>
                        <a:effectLst/>
                        <a:latin typeface="Corbel" pitchFamily="34" charset="0"/>
                      </a:endParaRPr>
                    </a:p>
                  </a:txBody>
                  <a:tcPr marL="45720" marR="45720" marT="45718" marB="45718" anchor="ctr"/>
                </a:tc>
                <a:tc rowSpan="3">
                  <a:txBody>
                    <a:bodyPr/>
                    <a:lstStyle/>
                    <a:p>
                      <a:pPr algn="l" fontAlgn="ctr"/>
                      <a:r>
                        <a:rPr lang="en-US" sz="1200" u="none" strike="noStrike">
                          <a:effectLst/>
                        </a:rPr>
                        <a:t>Yancey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Purchase Land +Install Septic</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b"/>
                      <a:r>
                        <a:rPr lang="en-US" sz="1200" u="none" strike="noStrike">
                          <a:effectLst/>
                        </a:rPr>
                        <a:t>422</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b"/>
                      <a:r>
                        <a:rPr lang="en-US" sz="1200" u="none" strike="noStrike" dirty="0">
                          <a:effectLst/>
                        </a:rPr>
                        <a:t>422</a:t>
                      </a:r>
                      <a:endParaRPr lang="en-US" sz="1200" b="1" i="0" u="none" strike="noStrike" dirty="0">
                        <a:solidFill>
                          <a:srgbClr val="000000"/>
                        </a:solidFill>
                        <a:effectLst/>
                        <a:latin typeface="Corbel" pitchFamily="34" charset="0"/>
                      </a:endParaRPr>
                    </a:p>
                  </a:txBody>
                  <a:tcPr marL="45720" marR="45720" marT="45718" marB="45718" anchor="b"/>
                </a:tc>
              </a:tr>
              <a:tr h="274309">
                <a:tc vMerge="1">
                  <a:txBody>
                    <a:bodyPr/>
                    <a:lstStyle/>
                    <a:p>
                      <a:endParaRPr lang="en-US"/>
                    </a:p>
                  </a:txBody>
                  <a:tcPr/>
                </a:tc>
                <a:tc vMerge="1">
                  <a:txBody>
                    <a:bodyPr/>
                    <a:lstStyle/>
                    <a:p>
                      <a:endParaRPr lang="en-US"/>
                    </a:p>
                  </a:txBody>
                  <a:tcPr/>
                </a:tc>
                <a:tc>
                  <a:txBody>
                    <a:bodyPr/>
                    <a:lstStyle/>
                    <a:p>
                      <a:pPr algn="l" fontAlgn="ctr"/>
                      <a:r>
                        <a:rPr lang="en-US" sz="1200" u="none" strike="noStrike" dirty="0">
                          <a:effectLst/>
                        </a:rPr>
                        <a:t>Roof &amp; HVAC </a:t>
                      </a:r>
                      <a:r>
                        <a:rPr lang="en-US" sz="1200" u="none" strike="noStrike" dirty="0" smtClean="0">
                          <a:effectLst/>
                        </a:rPr>
                        <a:t>Maintenance</a:t>
                      </a:r>
                      <a:endParaRPr lang="en-US" sz="1200" b="0" i="0" u="none" strike="noStrike" dirty="0">
                        <a:solidFill>
                          <a:srgbClr val="000000"/>
                        </a:solidFill>
                        <a:effectLst/>
                        <a:latin typeface="Corbel" pitchFamily="34" charset="0"/>
                      </a:endParaRPr>
                    </a:p>
                  </a:txBody>
                  <a:tcPr marL="45720" marR="45720" marT="45718" marB="45718" anchor="ctr">
                    <a:solidFill>
                      <a:schemeClr val="accent3"/>
                    </a:solidFill>
                  </a:tcPr>
                </a:tc>
                <a:tc>
                  <a:txBody>
                    <a:bodyPr/>
                    <a:lstStyle/>
                    <a:p>
                      <a:pPr algn="r" fontAlgn="b"/>
                      <a:r>
                        <a:rPr lang="en-US" sz="1200" u="none" strike="noStrike">
                          <a:effectLst/>
                        </a:rPr>
                        <a:t>661</a:t>
                      </a:r>
                      <a:endParaRPr lang="en-US" sz="1200" b="0" i="0" u="none" strike="noStrike">
                        <a:solidFill>
                          <a:srgbClr val="000000"/>
                        </a:solidFill>
                        <a:effectLst/>
                        <a:latin typeface="Corbel" pitchFamily="34" charset="0"/>
                      </a:endParaRPr>
                    </a:p>
                  </a:txBody>
                  <a:tcPr marL="45720" marR="45720" marT="45718" marB="45718" anchor="b">
                    <a:solidFill>
                      <a:schemeClr val="accent3"/>
                    </a:solidFill>
                  </a:tcPr>
                </a:tc>
                <a:tc>
                  <a:txBody>
                    <a:bodyPr/>
                    <a:lstStyle/>
                    <a:p>
                      <a:pPr algn="r" fontAlgn="b"/>
                      <a:r>
                        <a:rPr lang="en-US" sz="1200" u="none" strike="noStrike" dirty="0">
                          <a:effectLst/>
                        </a:rPr>
                        <a:t>424</a:t>
                      </a:r>
                      <a:endParaRPr lang="en-US" sz="1200" b="0" i="0" u="none" strike="noStrike" dirty="0">
                        <a:solidFill>
                          <a:srgbClr val="000000"/>
                        </a:solidFill>
                        <a:effectLst/>
                        <a:latin typeface="Corbel" pitchFamily="34" charset="0"/>
                      </a:endParaRPr>
                    </a:p>
                  </a:txBody>
                  <a:tcPr marL="45720" marR="45720" marT="45718" marB="45718" anchor="b">
                    <a:solidFill>
                      <a:schemeClr val="accent3"/>
                    </a:solidFill>
                  </a:tcP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r" fontAlgn="b"/>
                      <a:r>
                        <a:rPr lang="en-US" sz="1200" u="none" strike="noStrike" dirty="0">
                          <a:effectLst/>
                        </a:rPr>
                        <a:t>1,085</a:t>
                      </a:r>
                      <a:endParaRPr lang="en-US" sz="1200" b="1" i="0" u="none" strike="noStrike" dirty="0">
                        <a:solidFill>
                          <a:srgbClr val="000000"/>
                        </a:solidFill>
                        <a:effectLst/>
                        <a:latin typeface="Corbel" pitchFamily="34" charset="0"/>
                      </a:endParaRPr>
                    </a:p>
                  </a:txBody>
                  <a:tcPr marL="45720" marR="45720" marT="45718" marB="45718" anchor="b"/>
                </a:tc>
              </a:tr>
              <a:tr h="274309">
                <a:tc vMerge="1">
                  <a:txBody>
                    <a:bodyPr/>
                    <a:lstStyle/>
                    <a:p>
                      <a:endParaRPr lang="en-US"/>
                    </a:p>
                  </a:txBody>
                  <a:tcPr/>
                </a:tc>
                <a:tc vMerge="1">
                  <a:txBody>
                    <a:bodyPr/>
                    <a:lstStyle/>
                    <a:p>
                      <a:endParaRPr lang="en-US"/>
                    </a:p>
                  </a:txBody>
                  <a:tcPr/>
                </a:tc>
                <a:tc>
                  <a:txBody>
                    <a:bodyPr/>
                    <a:lstStyle/>
                    <a:p>
                      <a:pPr algn="l" fontAlgn="ctr"/>
                      <a:r>
                        <a:rPr lang="en-US" sz="1200" u="none" strike="noStrike">
                          <a:effectLst/>
                        </a:rPr>
                        <a:t>Modernization + Addition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b"/>
                      <a:r>
                        <a:rPr lang="en-US" sz="1200" u="none" strike="noStrike" dirty="0">
                          <a:effectLst/>
                        </a:rPr>
                        <a:t>426</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b"/>
                      <a:r>
                        <a:rPr lang="en-US" sz="1200" u="none" strike="noStrike" dirty="0">
                          <a:effectLst/>
                        </a:rPr>
                        <a:t>4,866</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b"/>
                      <a:r>
                        <a:rPr lang="en-US" sz="1200" u="none" strike="noStrike" dirty="0">
                          <a:effectLst/>
                        </a:rPr>
                        <a:t>5,292</a:t>
                      </a:r>
                      <a:endParaRPr lang="en-US" sz="1200" b="1" i="0" u="none" strike="noStrike" dirty="0">
                        <a:solidFill>
                          <a:srgbClr val="000000"/>
                        </a:solidFill>
                        <a:effectLst/>
                        <a:latin typeface="Corbel" pitchFamily="34" charset="0"/>
                      </a:endParaRPr>
                    </a:p>
                  </a:txBody>
                  <a:tcPr marL="45720" marR="45720" marT="45718" marB="45718" anchor="b"/>
                </a:tc>
              </a:tr>
              <a:tr h="274309">
                <a:tc>
                  <a:txBody>
                    <a:bodyPr/>
                    <a:lstStyle/>
                    <a:p>
                      <a:pPr algn="ctr" fontAlgn="ctr"/>
                      <a:r>
                        <a:rPr lang="en-US" sz="1200" u="none" strike="noStrike">
                          <a:effectLst/>
                        </a:rPr>
                        <a:t>9</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Murray High School</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Phase 1: </a:t>
                      </a:r>
                      <a:r>
                        <a:rPr lang="en-US" sz="1200" u="none" strike="noStrike" dirty="0" smtClean="0">
                          <a:effectLst/>
                        </a:rPr>
                        <a:t>Renovations</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529</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529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Henley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smtClean="0">
                          <a:effectLst/>
                        </a:rPr>
                        <a:t>Gym/Media Center &amp; Large Group Space</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214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2,858</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125</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1,671</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4,869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11</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Red Hill</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Modernization + Remove Trailers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440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4,864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ctr"/>
                      <a:r>
                        <a:rPr lang="en-US" sz="1200" u="none" strike="noStrike" dirty="0">
                          <a:effectLst/>
                        </a:rPr>
                        <a:t>5,304</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12</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Future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Land for Northern Complex</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60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8,268</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8,368</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Agnor-Hurt</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Addition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383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4,206</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4,589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Crozet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Addition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462</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5,364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5,826</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Stony Point</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Addition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smtClean="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159</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1,884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2,043</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16</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Various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Contemporary Learning Spaces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250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1,250</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17</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Western Albemarle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Kitchen Upgrades </a:t>
                      </a:r>
                      <a:r>
                        <a:rPr lang="en-US" sz="1200" u="none" strike="noStrike" dirty="0" smtClean="0">
                          <a:effectLst/>
                        </a:rPr>
                        <a:t>&amp; Modernization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244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171</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1,753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2,192</a:t>
                      </a:r>
                      <a:endParaRPr lang="en-US" sz="1200" b="1" i="0" u="none" strike="noStrike" dirty="0">
                        <a:solidFill>
                          <a:srgbClr val="000000"/>
                        </a:solidFill>
                        <a:effectLst/>
                        <a:latin typeface="Corbel" pitchFamily="34" charset="0"/>
                      </a:endParaRPr>
                    </a:p>
                  </a:txBody>
                  <a:tcPr marL="45720" marR="45720" marT="45718" marB="45718" anchor="ctr"/>
                </a:tc>
              </a:tr>
              <a:tr h="357345">
                <a:tc gridSpan="3">
                  <a:txBody>
                    <a:bodyPr/>
                    <a:lstStyle/>
                    <a:p>
                      <a:pPr algn="ctr" fontAlgn="ctr"/>
                      <a:r>
                        <a:rPr lang="en-US" sz="1200" u="none" strike="noStrike" dirty="0" smtClean="0">
                          <a:effectLst/>
                        </a:rPr>
                        <a:t>TOTAL</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hMerge="1">
                  <a:txBody>
                    <a:bodyPr/>
                    <a:lstStyle/>
                    <a:p>
                      <a:pPr algn="l" fontAlgn="ctr"/>
                      <a:endParaRPr lang="en-US" sz="700" b="0" i="0" u="none" strike="noStrike">
                        <a:solidFill>
                          <a:srgbClr val="000000"/>
                        </a:solidFill>
                        <a:effectLst/>
                        <a:latin typeface="Arial Narrow"/>
                      </a:endParaRPr>
                    </a:p>
                  </a:txBody>
                  <a:tcPr marL="5515" marR="5515" marT="5515" marB="0" anchor="ctr"/>
                </a:tc>
                <a:tc hMerge="1">
                  <a:txBody>
                    <a:bodyPr/>
                    <a:lstStyle/>
                    <a:p>
                      <a:pPr algn="l" fontAlgn="ctr"/>
                      <a:endParaRPr lang="en-US" sz="700" b="0" i="0" u="none" strike="noStrike" dirty="0">
                        <a:solidFill>
                          <a:srgbClr val="000000"/>
                        </a:solidFill>
                        <a:effectLst/>
                        <a:latin typeface="Arial Narrow"/>
                      </a:endParaRPr>
                    </a:p>
                  </a:txBody>
                  <a:tcPr marL="5515" marR="5515" marT="5515" marB="0" anchor="ctr"/>
                </a:tc>
                <a:tc>
                  <a:txBody>
                    <a:bodyPr/>
                    <a:lstStyle/>
                    <a:p>
                      <a:pPr algn="r" fontAlgn="ctr"/>
                      <a:r>
                        <a:rPr lang="en-US" sz="1200" u="none" strike="noStrike" dirty="0" smtClean="0">
                          <a:effectLst/>
                        </a:rPr>
                        <a:t>11,494</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21,896</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21,721</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16,647</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14,285</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86,043</a:t>
                      </a:r>
                      <a:endParaRPr lang="en-US" sz="1200" b="1"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r>
            </a:tbl>
          </a:graphicData>
        </a:graphic>
      </p:graphicFrame>
      <p:sp>
        <p:nvSpPr>
          <p:cNvPr id="6" name="Rounded Rectangle 5"/>
          <p:cNvSpPr/>
          <p:nvPr/>
        </p:nvSpPr>
        <p:spPr>
          <a:xfrm>
            <a:off x="152400" y="299747"/>
            <a:ext cx="4800600" cy="826081"/>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effectLst>
                  <a:outerShdw blurRad="38100" dist="38100" dir="2700000" algn="tl">
                    <a:srgbClr val="000000">
                      <a:alpha val="43137"/>
                    </a:srgbClr>
                  </a:outerShdw>
                </a:effectLst>
                <a:latin typeface="Corbel" pitchFamily="34" charset="0"/>
              </a:rPr>
              <a:t>Projects currently funded in the CIP as approved by the Board of Supervisors in April 2012.</a:t>
            </a:r>
          </a:p>
        </p:txBody>
      </p:sp>
      <p:sp>
        <p:nvSpPr>
          <p:cNvPr id="11" name="TextBox 10"/>
          <p:cNvSpPr txBox="1"/>
          <p:nvPr/>
        </p:nvSpPr>
        <p:spPr>
          <a:xfrm>
            <a:off x="1600200" y="1219200"/>
            <a:ext cx="304800" cy="584775"/>
          </a:xfrm>
          <a:prstGeom prst="rect">
            <a:avLst/>
          </a:prstGeom>
          <a:noFill/>
        </p:spPr>
        <p:txBody>
          <a:bodyPr wrap="square" rtlCol="0">
            <a:spAutoFit/>
          </a:bodyPr>
          <a:lstStyle/>
          <a:p>
            <a:r>
              <a:rPr lang="en-US" sz="3200" dirty="0" smtClean="0"/>
              <a:t>*</a:t>
            </a:r>
            <a:endParaRPr lang="en-US" sz="3200" dirty="0"/>
          </a:p>
        </p:txBody>
      </p:sp>
      <p:sp>
        <p:nvSpPr>
          <p:cNvPr id="12" name="TextBox 11"/>
          <p:cNvSpPr txBox="1"/>
          <p:nvPr/>
        </p:nvSpPr>
        <p:spPr>
          <a:xfrm>
            <a:off x="1371600" y="3429000"/>
            <a:ext cx="609600" cy="584775"/>
          </a:xfrm>
          <a:prstGeom prst="rect">
            <a:avLst/>
          </a:prstGeom>
          <a:noFill/>
        </p:spPr>
        <p:txBody>
          <a:bodyPr wrap="square" rtlCol="0">
            <a:spAutoFit/>
          </a:bodyPr>
          <a:lstStyle/>
          <a:p>
            <a:r>
              <a:rPr lang="en-US" sz="3200" dirty="0" smtClean="0"/>
              <a:t>**</a:t>
            </a:r>
            <a:endParaRPr lang="en-US" sz="3200" dirty="0"/>
          </a:p>
        </p:txBody>
      </p:sp>
      <p:sp>
        <p:nvSpPr>
          <p:cNvPr id="14" name="Rounded Rectangle 13"/>
          <p:cNvSpPr/>
          <p:nvPr/>
        </p:nvSpPr>
        <p:spPr>
          <a:xfrm>
            <a:off x="152400" y="5867400"/>
            <a:ext cx="4419600" cy="838200"/>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200" i="1" dirty="0">
                <a:solidFill>
                  <a:schemeClr val="tx1"/>
                </a:solidFill>
                <a:latin typeface="Corbel" pitchFamily="34" charset="0"/>
              </a:rPr>
              <a:t>*Specific </a:t>
            </a:r>
            <a:r>
              <a:rPr lang="en-US" sz="1200" i="1" dirty="0" smtClean="0">
                <a:solidFill>
                  <a:schemeClr val="tx1"/>
                </a:solidFill>
                <a:latin typeface="Corbel" pitchFamily="34" charset="0"/>
              </a:rPr>
              <a:t>project lists by year have </a:t>
            </a:r>
            <a:r>
              <a:rPr lang="en-US" sz="1200" i="1" dirty="0">
                <a:solidFill>
                  <a:schemeClr val="tx1"/>
                </a:solidFill>
                <a:latin typeface="Corbel" pitchFamily="34" charset="0"/>
              </a:rPr>
              <a:t>been modified </a:t>
            </a:r>
          </a:p>
          <a:p>
            <a:pPr algn="just"/>
            <a:r>
              <a:rPr lang="en-US" sz="1200" i="1" dirty="0">
                <a:solidFill>
                  <a:schemeClr val="tx1"/>
                </a:solidFill>
                <a:latin typeface="Corbel" pitchFamily="34" charset="0"/>
              </a:rPr>
              <a:t>**Approved as a part of the maintenance replacement program</a:t>
            </a:r>
          </a:p>
        </p:txBody>
      </p:sp>
    </p:spTree>
    <p:extLst>
      <p:ext uri="{BB962C8B-B14F-4D97-AF65-F5344CB8AC3E}">
        <p14:creationId xmlns:p14="http://schemas.microsoft.com/office/powerpoint/2010/main" val="25268054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68809375"/>
              </p:ext>
            </p:extLst>
          </p:nvPr>
        </p:nvGraphicFramePr>
        <p:xfrm>
          <a:off x="0" y="712788"/>
          <a:ext cx="9159877" cy="6145356"/>
        </p:xfrm>
        <a:graphic>
          <a:graphicData uri="http://schemas.openxmlformats.org/drawingml/2006/table">
            <a:tbl>
              <a:tblPr firstRow="1" lastRow="1">
                <a:tableStyleId>{073A0DAA-6AF3-43AB-8588-CEC1D06C72B9}</a:tableStyleId>
              </a:tblPr>
              <a:tblGrid>
                <a:gridCol w="516834"/>
                <a:gridCol w="1351717"/>
                <a:gridCol w="2679582"/>
                <a:gridCol w="768624"/>
                <a:gridCol w="768624"/>
                <a:gridCol w="768624"/>
                <a:gridCol w="768624"/>
                <a:gridCol w="768624"/>
                <a:gridCol w="768624"/>
              </a:tblGrid>
              <a:tr h="301691">
                <a:tc gridSpan="3">
                  <a:txBody>
                    <a:bodyPr/>
                    <a:lstStyle/>
                    <a:p>
                      <a:pPr algn="ctr" fontAlgn="ctr"/>
                      <a:r>
                        <a:rPr lang="en-US" sz="1200" u="none" strike="noStrike" dirty="0" smtClean="0">
                          <a:effectLst/>
                        </a:rPr>
                        <a:t>PROJECT</a:t>
                      </a:r>
                      <a:endParaRPr lang="en-US" sz="1200" b="1" i="0" u="none" strike="noStrike" dirty="0">
                        <a:solidFill>
                          <a:srgbClr val="000000"/>
                        </a:solidFill>
                        <a:effectLst/>
                        <a:latin typeface="Corbel" pitchFamily="34" charset="0"/>
                      </a:endParaRPr>
                    </a:p>
                  </a:txBody>
                  <a:tcPr marL="5515" marR="5515" marT="5515" marB="0" anchor="ctr">
                    <a:solidFill>
                      <a:schemeClr val="bg1">
                        <a:lumMod val="50000"/>
                      </a:schemeClr>
                    </a:solidFill>
                  </a:tcPr>
                </a:tc>
                <a:tc hMerge="1">
                  <a:txBody>
                    <a:bodyPr/>
                    <a:lstStyle/>
                    <a:p>
                      <a:pPr algn="ctr" fontAlgn="ctr"/>
                      <a:endParaRPr lang="en-US" sz="600" b="1" i="0" u="none" strike="noStrike">
                        <a:solidFill>
                          <a:srgbClr val="000000"/>
                        </a:solidFill>
                        <a:effectLst/>
                        <a:latin typeface="Arial Narrow"/>
                      </a:endParaRPr>
                    </a:p>
                  </a:txBody>
                  <a:tcPr marL="5515" marR="5515" marT="5515" marB="0" anchor="ctr"/>
                </a:tc>
                <a:tc hMerge="1">
                  <a:txBody>
                    <a:bodyPr/>
                    <a:lstStyle/>
                    <a:p>
                      <a:pPr algn="ctr" fontAlgn="ctr"/>
                      <a:endParaRPr lang="en-US" sz="600" b="1" i="0" u="none" strike="noStrike" dirty="0">
                        <a:solidFill>
                          <a:srgbClr val="000000"/>
                        </a:solidFill>
                        <a:effectLst/>
                        <a:latin typeface="Arial Narrow"/>
                      </a:endParaRPr>
                    </a:p>
                  </a:txBody>
                  <a:tcPr marL="5515" marR="5515" marT="5515" marB="0" anchor="ctr"/>
                </a:tc>
                <a:tc gridSpan="6">
                  <a:txBody>
                    <a:bodyPr/>
                    <a:lstStyle/>
                    <a:p>
                      <a:pPr algn="ctr" fontAlgn="ctr"/>
                      <a:r>
                        <a:rPr lang="en-US" sz="1200" u="none" strike="noStrike" dirty="0" smtClean="0">
                          <a:effectLst/>
                        </a:rPr>
                        <a:t>YEAR</a:t>
                      </a:r>
                      <a:endParaRPr lang="en-US" sz="1200" b="1" i="0" u="none" strike="noStrike" dirty="0">
                        <a:solidFill>
                          <a:srgbClr val="000000"/>
                        </a:solidFill>
                        <a:effectLst/>
                        <a:latin typeface="Corbel" pitchFamily="34" charset="0"/>
                      </a:endParaRPr>
                    </a:p>
                  </a:txBody>
                  <a:tcPr marL="5515" marR="5515" marT="5515" marB="0" anchor="ctr">
                    <a:solidFill>
                      <a:schemeClr val="bg1">
                        <a:lumMod val="50000"/>
                      </a:schemeClr>
                    </a:solidFill>
                  </a:tcP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600" b="1" i="0" u="none" strike="noStrike" dirty="0">
                        <a:solidFill>
                          <a:srgbClr val="000000"/>
                        </a:solidFill>
                        <a:effectLst/>
                        <a:latin typeface="Arial Narrow"/>
                      </a:endParaRPr>
                    </a:p>
                  </a:txBody>
                  <a:tcPr marL="5515" marR="5515" marT="5515" marB="0" anchor="ctr"/>
                </a:tc>
              </a:tr>
              <a:tr h="274309">
                <a:tc>
                  <a:txBody>
                    <a:bodyPr/>
                    <a:lstStyle/>
                    <a:p>
                      <a:pPr algn="ctr" fontAlgn="ctr"/>
                      <a:r>
                        <a:rPr lang="en-US" sz="1200" u="none" strike="noStrike" dirty="0">
                          <a:effectLst/>
                        </a:rPr>
                        <a:t>RANK</a:t>
                      </a:r>
                      <a:endParaRPr lang="en-US" sz="1200" b="1" i="0" u="none" strike="noStrike" dirty="0">
                        <a:solidFill>
                          <a:srgbClr val="000000"/>
                        </a:solidFill>
                        <a:effectLst/>
                        <a:latin typeface="Corbel" pitchFamily="34" charset="0"/>
                      </a:endParaRPr>
                    </a:p>
                  </a:txBody>
                  <a:tcPr marL="45720" marR="45720" marT="45718" marB="45718" anchor="ctr"/>
                </a:tc>
                <a:tc>
                  <a:txBody>
                    <a:bodyPr/>
                    <a:lstStyle/>
                    <a:p>
                      <a:pPr algn="ctr" fontAlgn="ctr"/>
                      <a:r>
                        <a:rPr lang="en-US" sz="1200" u="none" strike="noStrike" dirty="0" smtClean="0">
                          <a:effectLst/>
                        </a:rPr>
                        <a:t>School/Department</a:t>
                      </a:r>
                      <a:endParaRPr lang="en-US" sz="1200" b="1" i="0" u="none" strike="noStrike" dirty="0">
                        <a:solidFill>
                          <a:srgbClr val="000000"/>
                        </a:solidFill>
                        <a:effectLst/>
                        <a:latin typeface="Corbel" pitchFamily="34" charset="0"/>
                      </a:endParaRPr>
                    </a:p>
                  </a:txBody>
                  <a:tcPr marL="45720" marR="45720" marT="45718" marB="45718" anchor="ctr"/>
                </a:tc>
                <a:tc>
                  <a:txBody>
                    <a:bodyPr/>
                    <a:lstStyle/>
                    <a:p>
                      <a:pPr algn="ctr" fontAlgn="ctr"/>
                      <a:r>
                        <a:rPr lang="en-US" sz="1200" u="none" strike="noStrike" dirty="0">
                          <a:effectLst/>
                        </a:rPr>
                        <a:t>Description</a:t>
                      </a:r>
                      <a:endParaRPr lang="en-US" sz="1200" b="1" i="0" u="none" strike="noStrike" dirty="0">
                        <a:solidFill>
                          <a:srgbClr val="000000"/>
                        </a:solidFill>
                        <a:effectLst/>
                        <a:latin typeface="Corbel" pitchFamily="34" charset="0"/>
                      </a:endParaRPr>
                    </a:p>
                  </a:txBody>
                  <a:tcPr marL="45720" marR="45720" marT="45718" marB="45718"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2013/14</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2014/15</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2015/16</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2016/17</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2017/18</a:t>
                      </a:r>
                      <a:endParaRPr lang="en-US" sz="1200" b="1" i="0" u="none" strike="noStrike" dirty="0">
                        <a:solidFill>
                          <a:srgbClr val="000000"/>
                        </a:solidFill>
                        <a:effectLst/>
                        <a:latin typeface="Corbel" pitchFamily="34" charset="0"/>
                      </a:endParaRPr>
                    </a:p>
                  </a:txBody>
                  <a:tcPr marL="5515" marR="5515" marT="5515" marB="0" anchor="ctr"/>
                </a:tc>
                <a:tc>
                  <a:txBody>
                    <a:bodyPr/>
                    <a:lstStyle/>
                    <a:p>
                      <a:pPr algn="ctr" fontAlgn="ctr"/>
                      <a:r>
                        <a:rPr lang="en-US" sz="1200" u="none" strike="noStrike" dirty="0" smtClean="0">
                          <a:effectLst/>
                        </a:rPr>
                        <a:t>Subtotal</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dirty="0">
                          <a:effectLst/>
                        </a:rPr>
                        <a:t>1</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Building Services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Maintenance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4,477</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4,899</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4,755</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5,288</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5,812</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25,231</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2</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Technology</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State Technology Grant</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3,760</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Technology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Instructional Technology</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575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575</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575</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650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650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3,025</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Technology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Administrative Technology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183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261</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261</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261</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263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1,229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Technology</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smtClean="0">
                          <a:effectLst/>
                        </a:rPr>
                        <a:t>Telecom. </a:t>
                      </a:r>
                      <a:r>
                        <a:rPr lang="en-US" sz="1200" u="none" strike="noStrike" dirty="0">
                          <a:effectLst/>
                        </a:rPr>
                        <a:t>Network Upgrade</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900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900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1,800</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6</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Transportation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School Bus Replacement</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1,475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1,525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1,630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1,738</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1,674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8,042</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7</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Various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Storage Lease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150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155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159</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164</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168</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796</a:t>
                      </a:r>
                      <a:endParaRPr lang="en-US" sz="1200" b="1" i="0" u="none" strike="noStrike" dirty="0">
                        <a:solidFill>
                          <a:srgbClr val="000000"/>
                        </a:solidFill>
                        <a:effectLst/>
                        <a:latin typeface="Corbel" pitchFamily="34" charset="0"/>
                      </a:endParaRPr>
                    </a:p>
                  </a:txBody>
                  <a:tcPr marL="45720" marR="45720" marT="45718" marB="45718" anchor="ctr"/>
                </a:tc>
              </a:tr>
              <a:tr h="274309">
                <a:tc rowSpan="3">
                  <a:txBody>
                    <a:bodyPr/>
                    <a:lstStyle/>
                    <a:p>
                      <a:pPr algn="ctr" fontAlgn="ctr"/>
                      <a:r>
                        <a:rPr lang="en-US" sz="1200" u="none" strike="noStrike">
                          <a:effectLst/>
                        </a:rPr>
                        <a:t>8</a:t>
                      </a:r>
                      <a:endParaRPr lang="en-US" sz="1200" b="0" i="0" u="none" strike="noStrike">
                        <a:solidFill>
                          <a:srgbClr val="000000"/>
                        </a:solidFill>
                        <a:effectLst/>
                        <a:latin typeface="Corbel" pitchFamily="34" charset="0"/>
                      </a:endParaRPr>
                    </a:p>
                  </a:txBody>
                  <a:tcPr marL="45720" marR="45720" marT="45718" marB="45718" anchor="ctr"/>
                </a:tc>
                <a:tc rowSpan="3">
                  <a:txBody>
                    <a:bodyPr/>
                    <a:lstStyle/>
                    <a:p>
                      <a:pPr algn="l" fontAlgn="ctr"/>
                      <a:r>
                        <a:rPr lang="en-US" sz="1200" u="none" strike="noStrike">
                          <a:effectLst/>
                        </a:rPr>
                        <a:t>Yancey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Purchase Land +Install Septic</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b"/>
                      <a:r>
                        <a:rPr lang="en-US" sz="1200" u="none" strike="noStrike">
                          <a:effectLst/>
                        </a:rPr>
                        <a:t>422</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b"/>
                      <a:r>
                        <a:rPr lang="en-US" sz="1200" u="none" strike="noStrike" dirty="0">
                          <a:effectLst/>
                        </a:rPr>
                        <a:t>422</a:t>
                      </a:r>
                      <a:endParaRPr lang="en-US" sz="1200" b="1" i="0" u="none" strike="noStrike" dirty="0">
                        <a:solidFill>
                          <a:srgbClr val="000000"/>
                        </a:solidFill>
                        <a:effectLst/>
                        <a:latin typeface="Corbel" pitchFamily="34" charset="0"/>
                      </a:endParaRPr>
                    </a:p>
                  </a:txBody>
                  <a:tcPr marL="45720" marR="45720" marT="45718" marB="45718" anchor="b"/>
                </a:tc>
              </a:tr>
              <a:tr h="274309">
                <a:tc vMerge="1">
                  <a:txBody>
                    <a:bodyPr/>
                    <a:lstStyle/>
                    <a:p>
                      <a:endParaRPr lang="en-US"/>
                    </a:p>
                  </a:txBody>
                  <a:tcPr/>
                </a:tc>
                <a:tc vMerge="1">
                  <a:txBody>
                    <a:bodyPr/>
                    <a:lstStyle/>
                    <a:p>
                      <a:endParaRPr lang="en-US"/>
                    </a:p>
                  </a:txBody>
                  <a:tcPr/>
                </a:tc>
                <a:tc>
                  <a:txBody>
                    <a:bodyPr/>
                    <a:lstStyle/>
                    <a:p>
                      <a:pPr algn="l" fontAlgn="ctr"/>
                      <a:r>
                        <a:rPr lang="en-US" sz="1200" u="none" strike="noStrike">
                          <a:effectLst/>
                        </a:rPr>
                        <a:t>Roof &amp; HVAC Maintenance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b"/>
                      <a:r>
                        <a:rPr lang="en-US" sz="1200" u="none" strike="noStrike">
                          <a:effectLst/>
                        </a:rPr>
                        <a:t>661</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r" fontAlgn="b"/>
                      <a:r>
                        <a:rPr lang="en-US" sz="1200" u="none" strike="noStrike">
                          <a:effectLst/>
                        </a:rPr>
                        <a:t>424</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r" fontAlgn="b"/>
                      <a:r>
                        <a:rPr lang="en-US" sz="1200" u="none" strike="noStrike" dirty="0">
                          <a:effectLst/>
                        </a:rPr>
                        <a:t>1,085</a:t>
                      </a:r>
                      <a:endParaRPr lang="en-US" sz="1200" b="1" i="0" u="none" strike="noStrike" dirty="0">
                        <a:solidFill>
                          <a:srgbClr val="000000"/>
                        </a:solidFill>
                        <a:effectLst/>
                        <a:latin typeface="Corbel" pitchFamily="34" charset="0"/>
                      </a:endParaRPr>
                    </a:p>
                  </a:txBody>
                  <a:tcPr marL="45720" marR="45720" marT="45718" marB="45718" anchor="b"/>
                </a:tc>
              </a:tr>
              <a:tr h="274309">
                <a:tc vMerge="1">
                  <a:txBody>
                    <a:bodyPr/>
                    <a:lstStyle/>
                    <a:p>
                      <a:endParaRPr lang="en-US"/>
                    </a:p>
                  </a:txBody>
                  <a:tcPr/>
                </a:tc>
                <a:tc vMerge="1">
                  <a:txBody>
                    <a:bodyPr/>
                    <a:lstStyle/>
                    <a:p>
                      <a:endParaRPr lang="en-US"/>
                    </a:p>
                  </a:txBody>
                  <a:tcPr/>
                </a:tc>
                <a:tc>
                  <a:txBody>
                    <a:bodyPr/>
                    <a:lstStyle/>
                    <a:p>
                      <a:pPr algn="l" fontAlgn="ctr"/>
                      <a:r>
                        <a:rPr lang="en-US" sz="1200" u="none" strike="noStrike">
                          <a:effectLst/>
                        </a:rPr>
                        <a:t>Modernization + Addition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b"/>
                      <a:r>
                        <a:rPr lang="en-US" sz="1200" u="none" strike="noStrike" dirty="0">
                          <a:effectLst/>
                        </a:rPr>
                        <a:t>426</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b"/>
                      <a:r>
                        <a:rPr lang="en-US" sz="1200" u="none" strike="noStrike">
                          <a:effectLst/>
                        </a:rPr>
                        <a:t>4,866</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b"/>
                      <a:r>
                        <a:rPr lang="en-US" sz="1200" u="none" strike="noStrike" dirty="0">
                          <a:effectLst/>
                        </a:rPr>
                        <a:t>5,292</a:t>
                      </a:r>
                      <a:endParaRPr lang="en-US" sz="1200" b="1" i="0" u="none" strike="noStrike" dirty="0">
                        <a:solidFill>
                          <a:srgbClr val="000000"/>
                        </a:solidFill>
                        <a:effectLst/>
                        <a:latin typeface="Corbel" pitchFamily="34" charset="0"/>
                      </a:endParaRPr>
                    </a:p>
                  </a:txBody>
                  <a:tcPr marL="45720" marR="45720" marT="45718" marB="45718" anchor="b"/>
                </a:tc>
              </a:tr>
              <a:tr h="274309">
                <a:tc>
                  <a:txBody>
                    <a:bodyPr/>
                    <a:lstStyle/>
                    <a:p>
                      <a:pPr algn="ctr" fontAlgn="ctr"/>
                      <a:r>
                        <a:rPr lang="en-US" sz="1200" u="none" strike="noStrike">
                          <a:effectLst/>
                        </a:rPr>
                        <a:t>9</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Murray High School</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Phase 1: </a:t>
                      </a:r>
                      <a:r>
                        <a:rPr lang="en-US" sz="1200" u="none" strike="noStrike" dirty="0" smtClean="0">
                          <a:effectLst/>
                        </a:rPr>
                        <a:t>Renovations</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529</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529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Henley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smtClean="0">
                          <a:effectLst/>
                        </a:rPr>
                        <a:t>Gym/Media Center &amp; Large Group Space</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214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2,858</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125</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1,671</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4,869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11</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Red Hill</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Modernization + Remove Trailers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440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4,864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ctr"/>
                      <a:r>
                        <a:rPr lang="en-US" sz="1200" u="none" strike="noStrike">
                          <a:effectLst/>
                        </a:rPr>
                        <a:t>5,304</a:t>
                      </a:r>
                      <a:endParaRPr lang="en-US" sz="1200" b="1" i="0" u="none" strike="noStrike">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12</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Future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Land for Northern Complex</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60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8,268</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8,368</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Agnor-Hurt</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Addition</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383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4,206</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4,589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Crozet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Addition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462</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5,364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5,826</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Stony Point</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Addition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159</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1,884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2,043</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16</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Various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Contemporary Learning Spaces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250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1,250</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17</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Western Albemarle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Kitchen Upgrades </a:t>
                      </a:r>
                      <a:r>
                        <a:rPr lang="en-US" sz="1200" u="none" strike="noStrike" dirty="0" smtClean="0">
                          <a:effectLst/>
                        </a:rPr>
                        <a:t>&amp; Modernization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244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171</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1,753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2,192</a:t>
                      </a:r>
                      <a:endParaRPr lang="en-US" sz="1200" b="1" i="0" u="none" strike="noStrike" dirty="0">
                        <a:solidFill>
                          <a:srgbClr val="000000"/>
                        </a:solidFill>
                        <a:effectLst/>
                        <a:latin typeface="Corbel" pitchFamily="34" charset="0"/>
                      </a:endParaRPr>
                    </a:p>
                  </a:txBody>
                  <a:tcPr marL="45720" marR="45720" marT="45718" marB="45718" anchor="ctr"/>
                </a:tc>
              </a:tr>
              <a:tr h="357345">
                <a:tc gridSpan="3">
                  <a:txBody>
                    <a:bodyPr/>
                    <a:lstStyle/>
                    <a:p>
                      <a:pPr algn="ctr" fontAlgn="ctr"/>
                      <a:r>
                        <a:rPr lang="en-US" sz="1200" u="none" strike="noStrike" dirty="0" smtClean="0">
                          <a:effectLst/>
                        </a:rPr>
                        <a:t>TOTAL</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hMerge="1">
                  <a:txBody>
                    <a:bodyPr/>
                    <a:lstStyle/>
                    <a:p>
                      <a:pPr algn="l" fontAlgn="ctr"/>
                      <a:endParaRPr lang="en-US" sz="700" b="0" i="0" u="none" strike="noStrike">
                        <a:solidFill>
                          <a:srgbClr val="000000"/>
                        </a:solidFill>
                        <a:effectLst/>
                        <a:latin typeface="Arial Narrow"/>
                      </a:endParaRPr>
                    </a:p>
                  </a:txBody>
                  <a:tcPr marL="5515" marR="5515" marT="5515" marB="0" anchor="ctr"/>
                </a:tc>
                <a:tc hMerge="1">
                  <a:txBody>
                    <a:bodyPr/>
                    <a:lstStyle/>
                    <a:p>
                      <a:pPr algn="l" fontAlgn="ctr"/>
                      <a:endParaRPr lang="en-US" sz="700" b="0" i="0" u="none" strike="noStrike" dirty="0">
                        <a:solidFill>
                          <a:srgbClr val="000000"/>
                        </a:solidFill>
                        <a:effectLst/>
                        <a:latin typeface="Arial Narrow"/>
                      </a:endParaRPr>
                    </a:p>
                  </a:txBody>
                  <a:tcPr marL="5515" marR="5515" marT="5515" marB="0" anchor="ctr"/>
                </a:tc>
                <a:tc>
                  <a:txBody>
                    <a:bodyPr/>
                    <a:lstStyle/>
                    <a:p>
                      <a:pPr algn="r" fontAlgn="ctr"/>
                      <a:r>
                        <a:rPr lang="en-US" sz="1200" u="none" strike="noStrike" dirty="0" smtClean="0">
                          <a:effectLst/>
                        </a:rPr>
                        <a:t>11,494</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21,896</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21,721</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16,647</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14,285</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86,043</a:t>
                      </a:r>
                      <a:endParaRPr lang="en-US" sz="1200" b="1"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r>
            </a:tbl>
          </a:graphicData>
        </a:graphic>
      </p:graphicFrame>
      <p:sp>
        <p:nvSpPr>
          <p:cNvPr id="4" name="Rectangle 3"/>
          <p:cNvSpPr/>
          <p:nvPr/>
        </p:nvSpPr>
        <p:spPr>
          <a:xfrm>
            <a:off x="327593" y="47625"/>
            <a:ext cx="8615820" cy="584775"/>
          </a:xfrm>
          <a:prstGeom prst="rect">
            <a:avLst/>
          </a:prstGeom>
        </p:spPr>
        <p:txBody>
          <a:bodyPr wrap="none">
            <a:spAutoFit/>
          </a:bodyPr>
          <a:lstStyle/>
          <a:p>
            <a:pPr algn="just" fontAlgn="auto">
              <a:spcBef>
                <a:spcPts val="0"/>
              </a:spcBef>
              <a:spcAft>
                <a:spcPts val="0"/>
              </a:spcAft>
              <a:defRPr/>
            </a:pPr>
            <a:r>
              <a:rPr lang="en-US" sz="3200" b="1" dirty="0" smtClean="0">
                <a:solidFill>
                  <a:schemeClr val="bg1"/>
                </a:solidFill>
                <a:effectLst>
                  <a:outerShdw blurRad="38100" dist="38100" dir="2700000" algn="tl">
                    <a:srgbClr val="000000">
                      <a:alpha val="43137"/>
                    </a:srgbClr>
                  </a:outerShdw>
                </a:effectLst>
                <a:latin typeface="Corbel" pitchFamily="34" charset="0"/>
                <a:cs typeface="+mn-cs"/>
              </a:rPr>
              <a:t>LRPAC RECOMMENDED </a:t>
            </a:r>
            <a:r>
              <a:rPr lang="en-US" sz="3200" b="1" dirty="0">
                <a:solidFill>
                  <a:schemeClr val="bg1"/>
                </a:solidFill>
                <a:effectLst>
                  <a:outerShdw blurRad="38100" dist="38100" dir="2700000" algn="tl">
                    <a:srgbClr val="000000">
                      <a:alpha val="43137"/>
                    </a:srgbClr>
                  </a:outerShdw>
                </a:effectLst>
                <a:latin typeface="Corbel" pitchFamily="34" charset="0"/>
                <a:cs typeface="+mn-cs"/>
              </a:rPr>
              <a:t>5 YEAR CAPITAL PLAN</a:t>
            </a:r>
          </a:p>
        </p:txBody>
      </p:sp>
      <p:sp>
        <p:nvSpPr>
          <p:cNvPr id="3" name="Rectangle 2"/>
          <p:cNvSpPr/>
          <p:nvPr/>
        </p:nvSpPr>
        <p:spPr>
          <a:xfrm>
            <a:off x="0" y="4051012"/>
            <a:ext cx="9144000" cy="2806988"/>
          </a:xfrm>
          <a:prstGeom prst="rect">
            <a:avLst/>
          </a:prstGeom>
          <a:solidFill>
            <a:schemeClr val="bg1">
              <a:lumMod val="50000"/>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476893" y="4051012"/>
            <a:ext cx="1676400" cy="584775"/>
          </a:xfrm>
          <a:prstGeom prst="rect">
            <a:avLst/>
          </a:prstGeom>
          <a:solidFill>
            <a:schemeClr val="accent3"/>
          </a:solidFill>
        </p:spPr>
        <p:txBody>
          <a:bodyPr wrap="square" rtlCol="0" anchor="ctr">
            <a:spAutoFit/>
          </a:bodyPr>
          <a:lstStyle/>
          <a:p>
            <a:pPr algn="r"/>
            <a:r>
              <a:rPr lang="en-US" b="1" dirty="0" smtClean="0">
                <a:solidFill>
                  <a:schemeClr val="accent3"/>
                </a:solidFill>
                <a:latin typeface="Corbel" pitchFamily="34" charset="0"/>
              </a:rPr>
              <a:t> </a:t>
            </a:r>
            <a:r>
              <a:rPr lang="en-US" sz="3200" b="1" dirty="0" smtClean="0">
                <a:solidFill>
                  <a:schemeClr val="bg1"/>
                </a:solidFill>
                <a:effectLst>
                  <a:outerShdw blurRad="38100" dist="38100" dir="2700000" algn="tl">
                    <a:srgbClr val="000000">
                      <a:alpha val="43137"/>
                    </a:srgbClr>
                  </a:outerShdw>
                </a:effectLst>
                <a:latin typeface="Corbel" pitchFamily="34" charset="0"/>
              </a:rPr>
              <a:t>$51,073</a:t>
            </a:r>
            <a:endParaRPr lang="en-US" sz="3200" b="1" dirty="0">
              <a:solidFill>
                <a:schemeClr val="bg1"/>
              </a:solidFill>
              <a:effectLst>
                <a:outerShdw blurRad="38100" dist="38100" dir="2700000" algn="tl">
                  <a:srgbClr val="000000">
                    <a:alpha val="43137"/>
                  </a:srgbClr>
                </a:outerShdw>
              </a:effectLst>
              <a:latin typeface="Corbel" pitchFamily="34" charset="0"/>
            </a:endParaRPr>
          </a:p>
        </p:txBody>
      </p:sp>
      <p:cxnSp>
        <p:nvCxnSpPr>
          <p:cNvPr id="7" name="Straight Connector 6"/>
          <p:cNvCxnSpPr/>
          <p:nvPr/>
        </p:nvCxnSpPr>
        <p:spPr>
          <a:xfrm>
            <a:off x="0" y="4051012"/>
            <a:ext cx="9144000"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51224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528044" y="320723"/>
            <a:ext cx="3421129" cy="584775"/>
          </a:xfrm>
          <a:prstGeom prst="rect">
            <a:avLst/>
          </a:prstGeom>
        </p:spPr>
        <p:txBody>
          <a:bodyPr wrap="none">
            <a:spAutoFit/>
          </a:bodyPr>
          <a:lstStyle/>
          <a:p>
            <a:pPr marL="0" lvl="2"/>
            <a:r>
              <a:rPr lang="en-US" sz="3200" u="sng" dirty="0" smtClean="0">
                <a:solidFill>
                  <a:schemeClr val="bg1"/>
                </a:solidFill>
                <a:latin typeface="Corbel" pitchFamily="34" charset="0"/>
              </a:rPr>
              <a:t>Multi-Year Projects</a:t>
            </a:r>
            <a:endParaRPr lang="en-US" sz="3200" u="sng" dirty="0">
              <a:solidFill>
                <a:schemeClr val="bg1"/>
              </a:solidFill>
              <a:latin typeface="Corbel" pitchFamily="34" charset="0"/>
            </a:endParaRPr>
          </a:p>
        </p:txBody>
      </p:sp>
      <p:sp>
        <p:nvSpPr>
          <p:cNvPr id="5" name="TextBox 4"/>
          <p:cNvSpPr txBox="1"/>
          <p:nvPr/>
        </p:nvSpPr>
        <p:spPr>
          <a:xfrm>
            <a:off x="507379" y="1114568"/>
            <a:ext cx="8363665" cy="4801314"/>
          </a:xfrm>
          <a:prstGeom prst="rect">
            <a:avLst/>
          </a:prstGeom>
          <a:noFill/>
        </p:spPr>
        <p:txBody>
          <a:bodyPr wrap="square" rtlCol="0">
            <a:spAutoFit/>
          </a:bodyPr>
          <a:lstStyle/>
          <a:p>
            <a:pPr marL="285750" lvl="2" indent="-285750" algn="just">
              <a:buFont typeface="Arial" pitchFamily="34" charset="0"/>
              <a:buChar char="•"/>
            </a:pPr>
            <a:r>
              <a:rPr lang="en-US" b="1" dirty="0" smtClean="0">
                <a:solidFill>
                  <a:schemeClr val="bg1"/>
                </a:solidFill>
                <a:latin typeface="Corbel" pitchFamily="34" charset="0"/>
              </a:rPr>
              <a:t>Maintenance ($26, 738,000)</a:t>
            </a:r>
          </a:p>
          <a:p>
            <a:pPr marL="742950" lvl="3" indent="-285750" algn="just">
              <a:buFont typeface="Arial" pitchFamily="34" charset="0"/>
              <a:buChar char="•"/>
            </a:pPr>
            <a:r>
              <a:rPr lang="en-US" b="1" dirty="0" smtClean="0">
                <a:solidFill>
                  <a:srgbClr val="FFFF00"/>
                </a:solidFill>
                <a:latin typeface="Corbel" pitchFamily="34" charset="0"/>
              </a:rPr>
              <a:t>Request includes Yancey’s Septic, Roof &amp; HVAC Replacement</a:t>
            </a:r>
          </a:p>
          <a:p>
            <a:pPr marL="742950" lvl="3" indent="-285750" algn="just">
              <a:buFont typeface="Arial" pitchFamily="34" charset="0"/>
              <a:buChar char="•"/>
            </a:pPr>
            <a:r>
              <a:rPr lang="en-US" dirty="0" smtClean="0">
                <a:solidFill>
                  <a:schemeClr val="bg1"/>
                </a:solidFill>
                <a:latin typeface="Corbel" pitchFamily="34" charset="0"/>
              </a:rPr>
              <a:t>Overall 5 year request has increased from last year</a:t>
            </a:r>
          </a:p>
          <a:p>
            <a:pPr marL="742950" lvl="3" indent="-285750" algn="just">
              <a:buFont typeface="Arial" pitchFamily="34" charset="0"/>
              <a:buChar char="•"/>
            </a:pPr>
            <a:endParaRPr lang="en-US" b="1" dirty="0" smtClean="0">
              <a:solidFill>
                <a:schemeClr val="bg1"/>
              </a:solidFill>
              <a:latin typeface="Corbel" pitchFamily="34" charset="0"/>
            </a:endParaRPr>
          </a:p>
          <a:p>
            <a:pPr marL="285750" lvl="2" indent="-285750" algn="just">
              <a:buFont typeface="Arial" pitchFamily="34" charset="0"/>
              <a:buChar char="•"/>
            </a:pPr>
            <a:r>
              <a:rPr lang="en-US" b="1" dirty="0" smtClean="0">
                <a:solidFill>
                  <a:schemeClr val="bg1"/>
                </a:solidFill>
                <a:latin typeface="Corbel" pitchFamily="34" charset="0"/>
              </a:rPr>
              <a:t>State Technology Grant ($3,760,000), Instructional Technology ($3,025,000), Administrative Technology ($1,229,000)</a:t>
            </a:r>
          </a:p>
          <a:p>
            <a:pPr marL="742950" lvl="3" indent="-285750" algn="just">
              <a:buFont typeface="Arial" pitchFamily="34" charset="0"/>
              <a:buChar char="•"/>
            </a:pPr>
            <a:r>
              <a:rPr lang="en-US" dirty="0">
                <a:solidFill>
                  <a:schemeClr val="bg1"/>
                </a:solidFill>
                <a:latin typeface="Corbel" pitchFamily="34" charset="0"/>
              </a:rPr>
              <a:t>Same funding request as last </a:t>
            </a:r>
            <a:r>
              <a:rPr lang="en-US" dirty="0" smtClean="0">
                <a:solidFill>
                  <a:schemeClr val="bg1"/>
                </a:solidFill>
                <a:latin typeface="Corbel" pitchFamily="34" charset="0"/>
              </a:rPr>
              <a:t>year</a:t>
            </a:r>
          </a:p>
          <a:p>
            <a:pPr marL="742950" lvl="3" indent="-285750" algn="just">
              <a:buFont typeface="Arial" pitchFamily="34" charset="0"/>
              <a:buChar char="•"/>
            </a:pPr>
            <a:endParaRPr lang="en-US" b="1" dirty="0" smtClean="0">
              <a:solidFill>
                <a:schemeClr val="bg1"/>
              </a:solidFill>
              <a:latin typeface="Corbel" pitchFamily="34" charset="0"/>
            </a:endParaRPr>
          </a:p>
          <a:p>
            <a:pPr marL="285750" lvl="2" indent="-285750" algn="just">
              <a:buFont typeface="Arial" pitchFamily="34" charset="0"/>
              <a:buChar char="•"/>
            </a:pPr>
            <a:r>
              <a:rPr lang="en-US" b="1" dirty="0" smtClean="0">
                <a:solidFill>
                  <a:schemeClr val="bg1"/>
                </a:solidFill>
                <a:latin typeface="Corbel" pitchFamily="34" charset="0"/>
              </a:rPr>
              <a:t>Telecommunications Network Upgrade ($1,800,000)</a:t>
            </a:r>
          </a:p>
          <a:p>
            <a:pPr marL="742950" lvl="3" indent="-285750" algn="just">
              <a:buFont typeface="Arial" pitchFamily="34" charset="0"/>
              <a:buChar char="•"/>
            </a:pPr>
            <a:r>
              <a:rPr lang="en-US" dirty="0" smtClean="0">
                <a:solidFill>
                  <a:schemeClr val="bg1"/>
                </a:solidFill>
                <a:latin typeface="Corbel" pitchFamily="34" charset="0"/>
              </a:rPr>
              <a:t>Funding amount same as previous requests for Local Area Network &amp; Wide Area Network combined</a:t>
            </a:r>
          </a:p>
          <a:p>
            <a:pPr marL="742950" lvl="3" indent="-285750" algn="just">
              <a:buFont typeface="Arial" pitchFamily="34" charset="0"/>
              <a:buChar char="•"/>
            </a:pPr>
            <a:endParaRPr lang="en-US" dirty="0" smtClean="0">
              <a:solidFill>
                <a:schemeClr val="bg1"/>
              </a:solidFill>
              <a:latin typeface="Corbel" pitchFamily="34" charset="0"/>
            </a:endParaRPr>
          </a:p>
          <a:p>
            <a:pPr marL="285750" lvl="2" indent="-285750" algn="just">
              <a:buFont typeface="Arial" pitchFamily="34" charset="0"/>
              <a:buChar char="•"/>
            </a:pPr>
            <a:r>
              <a:rPr lang="en-US" b="1" dirty="0" smtClean="0">
                <a:solidFill>
                  <a:schemeClr val="bg1"/>
                </a:solidFill>
                <a:latin typeface="Corbel" pitchFamily="34" charset="0"/>
              </a:rPr>
              <a:t>School Bus Replacement ($8,042,000)</a:t>
            </a:r>
          </a:p>
          <a:p>
            <a:pPr marL="742950" lvl="3" indent="-285750" algn="just">
              <a:buFont typeface="Arial" pitchFamily="34" charset="0"/>
              <a:buChar char="•"/>
            </a:pPr>
            <a:r>
              <a:rPr lang="en-US" dirty="0" smtClean="0">
                <a:solidFill>
                  <a:schemeClr val="bg1"/>
                </a:solidFill>
                <a:latin typeface="Corbel" pitchFamily="34" charset="0"/>
              </a:rPr>
              <a:t>NEW: Approved by School Board last year, but not Board of Supervisors (BOS)</a:t>
            </a:r>
          </a:p>
          <a:p>
            <a:pPr marL="742950" lvl="3" indent="-285750" algn="just">
              <a:buFont typeface="Arial" pitchFamily="34" charset="0"/>
              <a:buChar char="•"/>
            </a:pPr>
            <a:endParaRPr lang="en-US" dirty="0" smtClean="0">
              <a:solidFill>
                <a:schemeClr val="bg1"/>
              </a:solidFill>
              <a:latin typeface="Corbel" pitchFamily="34" charset="0"/>
            </a:endParaRPr>
          </a:p>
          <a:p>
            <a:pPr marL="285750" lvl="2" indent="-285750" algn="just">
              <a:buFont typeface="Arial" pitchFamily="34" charset="0"/>
              <a:buChar char="•"/>
            </a:pPr>
            <a:r>
              <a:rPr lang="en-US" b="1" dirty="0" smtClean="0">
                <a:solidFill>
                  <a:schemeClr val="bg1"/>
                </a:solidFill>
                <a:latin typeface="Corbel" pitchFamily="34" charset="0"/>
              </a:rPr>
              <a:t>Storage Lease ($796,000)</a:t>
            </a:r>
            <a:endParaRPr lang="en-US" b="1" dirty="0">
              <a:solidFill>
                <a:schemeClr val="bg1"/>
              </a:solidFill>
              <a:latin typeface="Corbel" pitchFamily="34" charset="0"/>
            </a:endParaRPr>
          </a:p>
          <a:p>
            <a:pPr marL="742950" lvl="3" indent="-285750" algn="just">
              <a:buFont typeface="Arial" pitchFamily="34" charset="0"/>
              <a:buChar char="•"/>
            </a:pPr>
            <a:r>
              <a:rPr lang="en-US" dirty="0" smtClean="0">
                <a:solidFill>
                  <a:schemeClr val="bg1"/>
                </a:solidFill>
                <a:latin typeface="Corbel" pitchFamily="34" charset="0"/>
              </a:rPr>
              <a:t>BOS only approved lease  through 2013/14 </a:t>
            </a:r>
          </a:p>
        </p:txBody>
      </p:sp>
      <p:sp>
        <p:nvSpPr>
          <p:cNvPr id="6" name="5-Point Star 5"/>
          <p:cNvSpPr/>
          <p:nvPr/>
        </p:nvSpPr>
        <p:spPr>
          <a:xfrm>
            <a:off x="266305" y="4346367"/>
            <a:ext cx="498764" cy="498764"/>
          </a:xfrm>
          <a:prstGeom prst="star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9114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2133927"/>
            <a:ext cx="2481714" cy="923330"/>
          </a:xfrm>
          <a:prstGeom prst="rect">
            <a:avLst/>
          </a:prstGeom>
          <a:noFill/>
        </p:spPr>
        <p:txBody>
          <a:bodyPr wrap="square" rtlCol="0">
            <a:spAutoFit/>
          </a:bodyPr>
          <a:lstStyle/>
          <a:p>
            <a:pPr marL="0" lvl="2" algn="ctr"/>
            <a:endParaRPr lang="en-US" dirty="0">
              <a:solidFill>
                <a:schemeClr val="bg1"/>
              </a:solidFill>
              <a:latin typeface="Corbel" pitchFamily="34" charset="0"/>
            </a:endParaRPr>
          </a:p>
          <a:p>
            <a:pPr marL="0" lvl="2" algn="ctr"/>
            <a:endParaRPr lang="en-US" dirty="0">
              <a:solidFill>
                <a:schemeClr val="bg1"/>
              </a:solidFill>
              <a:latin typeface="Corbel" pitchFamily="34" charset="0"/>
            </a:endParaRPr>
          </a:p>
          <a:p>
            <a:pPr marL="0" lvl="2" algn="ctr"/>
            <a:endParaRPr lang="en-US" dirty="0">
              <a:solidFill>
                <a:schemeClr val="bg1"/>
              </a:solidFill>
              <a:latin typeface="Corbel" pitchFamily="34" charset="0"/>
            </a:endParaRPr>
          </a:p>
        </p:txBody>
      </p:sp>
      <p:sp>
        <p:nvSpPr>
          <p:cNvPr id="6" name="TextBox 5"/>
          <p:cNvSpPr txBox="1"/>
          <p:nvPr/>
        </p:nvSpPr>
        <p:spPr>
          <a:xfrm>
            <a:off x="3475960" y="2085833"/>
            <a:ext cx="2481714" cy="923330"/>
          </a:xfrm>
          <a:prstGeom prst="rect">
            <a:avLst/>
          </a:prstGeom>
          <a:noFill/>
        </p:spPr>
        <p:txBody>
          <a:bodyPr wrap="square" rtlCol="0">
            <a:spAutoFit/>
          </a:bodyPr>
          <a:lstStyle/>
          <a:p>
            <a:pPr marL="0" lvl="2" algn="ctr"/>
            <a:endParaRPr lang="en-US" dirty="0">
              <a:solidFill>
                <a:schemeClr val="bg1"/>
              </a:solidFill>
              <a:latin typeface="Corbel" pitchFamily="34" charset="0"/>
            </a:endParaRPr>
          </a:p>
          <a:p>
            <a:pPr marL="0" lvl="2" algn="ctr"/>
            <a:endParaRPr lang="en-US" dirty="0">
              <a:solidFill>
                <a:schemeClr val="bg1"/>
              </a:solidFill>
              <a:latin typeface="Corbel" pitchFamily="34" charset="0"/>
            </a:endParaRPr>
          </a:p>
          <a:p>
            <a:pPr marL="0" lvl="2" algn="ctr"/>
            <a:endParaRPr lang="en-US" dirty="0">
              <a:solidFill>
                <a:schemeClr val="bg1"/>
              </a:solidFill>
              <a:latin typeface="Corbel" pitchFamily="34" charset="0"/>
            </a:endParaRPr>
          </a:p>
        </p:txBody>
      </p:sp>
      <p:sp>
        <p:nvSpPr>
          <p:cNvPr id="8" name="TextBox 7"/>
          <p:cNvSpPr txBox="1"/>
          <p:nvPr/>
        </p:nvSpPr>
        <p:spPr>
          <a:xfrm>
            <a:off x="6339715" y="2192740"/>
            <a:ext cx="2481714" cy="923330"/>
          </a:xfrm>
          <a:prstGeom prst="rect">
            <a:avLst/>
          </a:prstGeom>
          <a:noFill/>
        </p:spPr>
        <p:txBody>
          <a:bodyPr wrap="square" rtlCol="0">
            <a:spAutoFit/>
          </a:bodyPr>
          <a:lstStyle/>
          <a:p>
            <a:pPr marL="0" lvl="2" algn="ctr"/>
            <a:endParaRPr lang="en-US" dirty="0">
              <a:solidFill>
                <a:schemeClr val="bg1"/>
              </a:solidFill>
              <a:latin typeface="Corbel" pitchFamily="34" charset="0"/>
            </a:endParaRPr>
          </a:p>
          <a:p>
            <a:pPr marL="0" lvl="2" algn="ctr"/>
            <a:endParaRPr lang="en-US" dirty="0">
              <a:solidFill>
                <a:schemeClr val="bg1"/>
              </a:solidFill>
              <a:latin typeface="Corbel" pitchFamily="34" charset="0"/>
            </a:endParaRPr>
          </a:p>
          <a:p>
            <a:pPr marL="0" lvl="2" algn="ctr"/>
            <a:endParaRPr lang="en-US" dirty="0">
              <a:solidFill>
                <a:schemeClr val="bg1"/>
              </a:solidFill>
              <a:latin typeface="Corbel" pitchFamily="34" charset="0"/>
            </a:endParaRPr>
          </a:p>
        </p:txBody>
      </p:sp>
      <p:sp>
        <p:nvSpPr>
          <p:cNvPr id="11" name="Rectangle 10"/>
          <p:cNvSpPr/>
          <p:nvPr/>
        </p:nvSpPr>
        <p:spPr>
          <a:xfrm>
            <a:off x="201357" y="245375"/>
            <a:ext cx="8868325" cy="584775"/>
          </a:xfrm>
          <a:prstGeom prst="rect">
            <a:avLst/>
          </a:prstGeom>
        </p:spPr>
        <p:txBody>
          <a:bodyPr wrap="none">
            <a:spAutoFit/>
          </a:bodyPr>
          <a:lstStyle/>
          <a:p>
            <a:pPr algn="just" fontAlgn="auto">
              <a:spcBef>
                <a:spcPts val="0"/>
              </a:spcBef>
              <a:spcAft>
                <a:spcPts val="0"/>
              </a:spcAft>
              <a:defRPr/>
            </a:pPr>
            <a:r>
              <a:rPr lang="en-US" sz="3200" b="1" dirty="0" smtClean="0">
                <a:solidFill>
                  <a:schemeClr val="bg1"/>
                </a:solidFill>
                <a:effectLst>
                  <a:outerShdw blurRad="38100" dist="38100" dir="2700000" algn="tl">
                    <a:srgbClr val="000000">
                      <a:alpha val="43137"/>
                    </a:srgbClr>
                  </a:outerShdw>
                </a:effectLst>
                <a:latin typeface="Corbel" pitchFamily="34" charset="0"/>
              </a:rPr>
              <a:t>REMAINING PROJECTS: HOW TO SPEND $7 mil.</a:t>
            </a:r>
            <a:endParaRPr lang="en-US" sz="3200" b="1" dirty="0">
              <a:solidFill>
                <a:schemeClr val="bg1"/>
              </a:solidFill>
              <a:effectLst>
                <a:outerShdw blurRad="38100" dist="38100" dir="2700000" algn="tl">
                  <a:srgbClr val="000000">
                    <a:alpha val="43137"/>
                  </a:srgbClr>
                </a:outerShdw>
              </a:effectLst>
              <a:latin typeface="Corbel" pitchFamily="34"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2961737350"/>
              </p:ext>
            </p:extLst>
          </p:nvPr>
        </p:nvGraphicFramePr>
        <p:xfrm>
          <a:off x="204715" y="949206"/>
          <a:ext cx="8761863" cy="5666685"/>
        </p:xfrm>
        <a:graphic>
          <a:graphicData uri="http://schemas.openxmlformats.org/drawingml/2006/table">
            <a:tbl>
              <a:tblPr firstRow="1" bandRow="1">
                <a:tableStyleId>{5C22544A-7EE6-4342-B048-85BDC9FD1C3A}</a:tableStyleId>
              </a:tblPr>
              <a:tblGrid>
                <a:gridCol w="2920621"/>
                <a:gridCol w="2920621"/>
                <a:gridCol w="2920621"/>
              </a:tblGrid>
              <a:tr h="728925">
                <a:tc>
                  <a:txBody>
                    <a:bodyPr/>
                    <a:lstStyle/>
                    <a:p>
                      <a:pPr algn="ctr"/>
                      <a:r>
                        <a:rPr lang="en-US" dirty="0" smtClean="0">
                          <a:latin typeface="Corbel" pitchFamily="34" charset="0"/>
                        </a:rPr>
                        <a:t>CAPACITY PROJECTS</a:t>
                      </a:r>
                      <a:endParaRPr lang="en-US" dirty="0">
                        <a:latin typeface="Corbel" pitchFamily="34" charset="0"/>
                      </a:endParaRPr>
                    </a:p>
                  </a:txBody>
                  <a:tcPr anchor="ctr"/>
                </a:tc>
                <a:tc>
                  <a:txBody>
                    <a:bodyPr/>
                    <a:lstStyle/>
                    <a:p>
                      <a:pPr algn="ctr"/>
                      <a:r>
                        <a:rPr lang="en-US" dirty="0" smtClean="0">
                          <a:latin typeface="Corbel" pitchFamily="34" charset="0"/>
                        </a:rPr>
                        <a:t>PARITY PROJECTS</a:t>
                      </a:r>
                      <a:endParaRPr lang="en-US" dirty="0">
                        <a:latin typeface="Corbel" pitchFamily="34" charset="0"/>
                      </a:endParaRPr>
                    </a:p>
                  </a:txBody>
                  <a:tcPr anchor="ctr">
                    <a:solidFill>
                      <a:srgbClr val="92D050"/>
                    </a:solidFill>
                  </a:tcPr>
                </a:tc>
                <a:tc>
                  <a:txBody>
                    <a:bodyPr/>
                    <a:lstStyle/>
                    <a:p>
                      <a:pPr algn="ctr"/>
                      <a:r>
                        <a:rPr lang="en-US" dirty="0" smtClean="0">
                          <a:latin typeface="Corbel" pitchFamily="34" charset="0"/>
                        </a:rPr>
                        <a:t>LEARNING SPACE PROJECTS</a:t>
                      </a:r>
                      <a:endParaRPr lang="en-US" dirty="0">
                        <a:latin typeface="Corbel" pitchFamily="34" charset="0"/>
                      </a:endParaRPr>
                    </a:p>
                  </a:txBody>
                  <a:tcPr anchor="ctr">
                    <a:solidFill>
                      <a:schemeClr val="accent6"/>
                    </a:solidFill>
                  </a:tcPr>
                </a:tc>
              </a:tr>
              <a:tr h="822960">
                <a:tc>
                  <a:txBody>
                    <a:bodyPr/>
                    <a:lstStyle/>
                    <a:p>
                      <a:pPr marL="0" lvl="2" algn="ctr"/>
                      <a:r>
                        <a:rPr lang="en-US" sz="1600" dirty="0" err="1" smtClean="0">
                          <a:solidFill>
                            <a:sysClr val="windowText" lastClr="000000"/>
                          </a:solidFill>
                          <a:latin typeface="Corbel" pitchFamily="34" charset="0"/>
                        </a:rPr>
                        <a:t>Agnor</a:t>
                      </a:r>
                      <a:r>
                        <a:rPr lang="en-US" sz="1600" dirty="0" smtClean="0">
                          <a:solidFill>
                            <a:sysClr val="windowText" lastClr="000000"/>
                          </a:solidFill>
                          <a:latin typeface="Corbel" pitchFamily="34" charset="0"/>
                        </a:rPr>
                        <a:t>-Hurt Addition</a:t>
                      </a:r>
                    </a:p>
                    <a:p>
                      <a:pPr marL="0" lvl="2" algn="ctr"/>
                      <a:r>
                        <a:rPr lang="en-US" sz="1600" dirty="0" smtClean="0">
                          <a:solidFill>
                            <a:sysClr val="windowText" lastClr="000000"/>
                          </a:solidFill>
                          <a:latin typeface="Corbel" pitchFamily="34" charset="0"/>
                        </a:rPr>
                        <a:t>$4.5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Enterprise Renovation</a:t>
                      </a:r>
                    </a:p>
                    <a:p>
                      <a:pPr marL="0" lvl="2" algn="ctr"/>
                      <a:r>
                        <a:rPr lang="en-US" sz="1600" dirty="0" smtClean="0">
                          <a:solidFill>
                            <a:sysClr val="windowText" lastClr="000000"/>
                          </a:solidFill>
                          <a:latin typeface="Corbel" pitchFamily="34" charset="0"/>
                        </a:rPr>
                        <a:t>$0.5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Henley Gym Addition</a:t>
                      </a:r>
                    </a:p>
                    <a:p>
                      <a:pPr marL="0" lvl="2" algn="ctr"/>
                      <a:r>
                        <a:rPr lang="en-US" sz="1600" dirty="0" smtClean="0">
                          <a:solidFill>
                            <a:sysClr val="windowText" lastClr="000000"/>
                          </a:solidFill>
                          <a:latin typeface="Corbel" pitchFamily="34" charset="0"/>
                        </a:rPr>
                        <a:t>$2.25 m</a:t>
                      </a:r>
                      <a:endParaRPr lang="en-US" sz="1600" dirty="0">
                        <a:solidFill>
                          <a:sysClr val="windowText" lastClr="000000"/>
                        </a:solidFill>
                        <a:latin typeface="Corbel" pitchFamily="34" charset="0"/>
                      </a:endParaRPr>
                    </a:p>
                  </a:txBody>
                  <a:tcPr anchor="ctr">
                    <a:solidFill>
                      <a:schemeClr val="bg1">
                        <a:lumMod val="95000"/>
                      </a:schemeClr>
                    </a:solidFill>
                  </a:tcPr>
                </a:tc>
              </a:tr>
              <a:tr h="822960">
                <a:tc>
                  <a:txBody>
                    <a:bodyPr/>
                    <a:lstStyle/>
                    <a:p>
                      <a:pPr marL="0" lvl="2" algn="ctr"/>
                      <a:r>
                        <a:rPr lang="en-US" sz="1600" dirty="0" smtClean="0">
                          <a:solidFill>
                            <a:sysClr val="windowText" lastClr="000000"/>
                          </a:solidFill>
                          <a:latin typeface="Corbel" pitchFamily="34" charset="0"/>
                        </a:rPr>
                        <a:t>Crozet Addition</a:t>
                      </a:r>
                    </a:p>
                    <a:p>
                      <a:pPr marL="0" lvl="2" algn="ctr"/>
                      <a:r>
                        <a:rPr lang="en-US" sz="1600" dirty="0" smtClean="0">
                          <a:solidFill>
                            <a:sysClr val="windowText" lastClr="000000"/>
                          </a:solidFill>
                          <a:latin typeface="Corbel" pitchFamily="34" charset="0"/>
                        </a:rPr>
                        <a:t>$5.5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Red Hill Modernization</a:t>
                      </a:r>
                    </a:p>
                    <a:p>
                      <a:pPr marL="0" lvl="2" algn="ctr"/>
                      <a:r>
                        <a:rPr lang="en-US" sz="1600" dirty="0" smtClean="0">
                          <a:solidFill>
                            <a:sysClr val="windowText" lastClr="000000"/>
                          </a:solidFill>
                          <a:latin typeface="Corbel" pitchFamily="34" charset="0"/>
                        </a:rPr>
                        <a:t>$5.25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Henley Media Center Expansion</a:t>
                      </a:r>
                    </a:p>
                    <a:p>
                      <a:pPr marL="0" lvl="2" algn="ctr"/>
                      <a:r>
                        <a:rPr lang="en-US" sz="1600" dirty="0" smtClean="0">
                          <a:solidFill>
                            <a:sysClr val="windowText" lastClr="000000"/>
                          </a:solidFill>
                          <a:latin typeface="Corbel" pitchFamily="34" charset="0"/>
                        </a:rPr>
                        <a:t>$0.75 m</a:t>
                      </a:r>
                      <a:endParaRPr lang="en-US" sz="1600" dirty="0">
                        <a:solidFill>
                          <a:sysClr val="windowText" lastClr="000000"/>
                        </a:solidFill>
                        <a:latin typeface="Corbel" pitchFamily="34" charset="0"/>
                      </a:endParaRPr>
                    </a:p>
                  </a:txBody>
                  <a:tcPr anchor="ctr">
                    <a:solidFill>
                      <a:schemeClr val="bg1">
                        <a:lumMod val="95000"/>
                      </a:schemeClr>
                    </a:solidFill>
                  </a:tcPr>
                </a:tc>
              </a:tr>
              <a:tr h="822960">
                <a:tc>
                  <a:txBody>
                    <a:bodyPr/>
                    <a:lstStyle/>
                    <a:p>
                      <a:pPr marL="0" lvl="2" algn="ctr"/>
                      <a:r>
                        <a:rPr lang="en-US" sz="1600" dirty="0" smtClean="0">
                          <a:solidFill>
                            <a:sysClr val="windowText" lastClr="000000"/>
                          </a:solidFill>
                          <a:latin typeface="Corbel" pitchFamily="34" charset="0"/>
                        </a:rPr>
                        <a:t>Stony Point Addition</a:t>
                      </a:r>
                    </a:p>
                    <a:p>
                      <a:pPr marL="0" lvl="2" algn="ctr"/>
                      <a:r>
                        <a:rPr lang="en-US" sz="1600" dirty="0" smtClean="0">
                          <a:solidFill>
                            <a:sysClr val="windowText" lastClr="000000"/>
                          </a:solidFill>
                          <a:latin typeface="Corbel" pitchFamily="34" charset="0"/>
                        </a:rPr>
                        <a:t>$2.0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Yancey Modernization</a:t>
                      </a:r>
                    </a:p>
                    <a:p>
                      <a:pPr marL="0" lvl="2" algn="ctr"/>
                      <a:r>
                        <a:rPr lang="en-US" sz="1600" dirty="0" smtClean="0">
                          <a:solidFill>
                            <a:sysClr val="windowText" lastClr="000000"/>
                          </a:solidFill>
                          <a:latin typeface="Corbel" pitchFamily="34" charset="0"/>
                        </a:rPr>
                        <a:t>$2.0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Henley Large Group Meeting Space</a:t>
                      </a:r>
                    </a:p>
                    <a:p>
                      <a:pPr marL="0" lvl="2" algn="ctr"/>
                      <a:r>
                        <a:rPr lang="en-US" sz="1600" dirty="0" smtClean="0">
                          <a:solidFill>
                            <a:sysClr val="windowText" lastClr="000000"/>
                          </a:solidFill>
                          <a:latin typeface="Corbel" pitchFamily="34" charset="0"/>
                        </a:rPr>
                        <a:t>$1.75 m</a:t>
                      </a:r>
                      <a:endParaRPr lang="en-US" sz="1600" dirty="0">
                        <a:solidFill>
                          <a:sysClr val="windowText" lastClr="000000"/>
                        </a:solidFill>
                        <a:latin typeface="Corbel" pitchFamily="34" charset="0"/>
                      </a:endParaRPr>
                    </a:p>
                  </a:txBody>
                  <a:tcPr anchor="ctr">
                    <a:solidFill>
                      <a:schemeClr val="bg1">
                        <a:lumMod val="95000"/>
                      </a:schemeClr>
                    </a:solidFill>
                  </a:tcPr>
                </a:tc>
              </a:tr>
              <a:tr h="822960">
                <a:tc>
                  <a:txBody>
                    <a:bodyPr/>
                    <a:lstStyle/>
                    <a:p>
                      <a:pPr marL="0" lvl="2" algn="ctr"/>
                      <a:r>
                        <a:rPr lang="en-US" sz="1600" dirty="0" smtClean="0">
                          <a:solidFill>
                            <a:sysClr val="windowText" lastClr="000000"/>
                          </a:solidFill>
                          <a:latin typeface="Corbel" pitchFamily="34" charset="0"/>
                        </a:rPr>
                        <a:t>Land for Future School</a:t>
                      </a:r>
                    </a:p>
                    <a:p>
                      <a:pPr marL="0" lvl="2" algn="ctr"/>
                      <a:r>
                        <a:rPr lang="en-US" sz="1600" dirty="0" smtClean="0">
                          <a:solidFill>
                            <a:sysClr val="windowText" lastClr="000000"/>
                          </a:solidFill>
                          <a:latin typeface="Corbel" pitchFamily="34" charset="0"/>
                        </a:rPr>
                        <a:t>$8.0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Yancey Addition</a:t>
                      </a:r>
                    </a:p>
                    <a:p>
                      <a:pPr marL="0" lvl="2" algn="ctr"/>
                      <a:r>
                        <a:rPr lang="en-US" sz="1600" dirty="0" smtClean="0">
                          <a:solidFill>
                            <a:sysClr val="windowText" lastClr="000000"/>
                          </a:solidFill>
                          <a:latin typeface="Corbel" pitchFamily="34" charset="0"/>
                        </a:rPr>
                        <a:t>$3.0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Contemporary Learning Spaces</a:t>
                      </a:r>
                    </a:p>
                    <a:p>
                      <a:pPr marL="0" lvl="2" algn="ctr"/>
                      <a:r>
                        <a:rPr lang="en-US" sz="1600" dirty="0" smtClean="0">
                          <a:solidFill>
                            <a:sysClr val="windowText" lastClr="000000"/>
                          </a:solidFill>
                          <a:latin typeface="Corbel" pitchFamily="34" charset="0"/>
                        </a:rPr>
                        <a:t>$0.25 m/year</a:t>
                      </a:r>
                      <a:endParaRPr lang="en-US" sz="1600" dirty="0">
                        <a:solidFill>
                          <a:sysClr val="windowText" lastClr="000000"/>
                        </a:solidFill>
                        <a:latin typeface="Corbel" pitchFamily="34" charset="0"/>
                      </a:endParaRPr>
                    </a:p>
                  </a:txBody>
                  <a:tcPr anchor="ctr">
                    <a:solidFill>
                      <a:schemeClr val="bg1">
                        <a:lumMod val="95000"/>
                      </a:schemeClr>
                    </a:solidFill>
                  </a:tcPr>
                </a:tc>
              </a:tr>
              <a:tr h="822960">
                <a:tc>
                  <a:txBody>
                    <a:bodyPr/>
                    <a:lstStyle/>
                    <a:p>
                      <a:pPr marL="0" lvl="2" algn="ctr"/>
                      <a:endParaRPr lang="en-US" sz="1600" dirty="0">
                        <a:solidFill>
                          <a:sysClr val="windowText" lastClr="000000"/>
                        </a:solidFill>
                        <a:latin typeface="Corbel" pitchFamily="34" charset="0"/>
                      </a:endParaRPr>
                    </a:p>
                  </a:txBody>
                  <a:tcPr anchor="ctr">
                    <a:lnL w="38100" cap="flat" cmpd="sng" algn="ctr">
                      <a:noFill/>
                      <a:prstDash val="solid"/>
                      <a:round/>
                      <a:headEnd type="none" w="med" len="med"/>
                      <a:tailEnd type="none" w="med" len="med"/>
                    </a:lnL>
                    <a:lnB w="12700" cmpd="sng">
                      <a:noFill/>
                    </a:lnB>
                    <a:noFill/>
                  </a:tcPr>
                </a:tc>
                <a:tc>
                  <a:txBody>
                    <a:bodyPr/>
                    <a:lstStyle/>
                    <a:p>
                      <a:pPr marL="0" lvl="2" algn="ctr"/>
                      <a:r>
                        <a:rPr lang="en-US" sz="1600" dirty="0" smtClean="0">
                          <a:solidFill>
                            <a:sysClr val="windowText" lastClr="000000"/>
                          </a:solidFill>
                          <a:latin typeface="Corbel" pitchFamily="34" charset="0"/>
                        </a:rPr>
                        <a:t>WAHS</a:t>
                      </a:r>
                      <a:r>
                        <a:rPr lang="en-US" sz="1600" baseline="0" dirty="0" smtClean="0">
                          <a:solidFill>
                            <a:sysClr val="windowText" lastClr="000000"/>
                          </a:solidFill>
                          <a:latin typeface="Corbel" pitchFamily="34" charset="0"/>
                        </a:rPr>
                        <a:t> Kitchen Upgrades</a:t>
                      </a:r>
                    </a:p>
                    <a:p>
                      <a:pPr marL="0" lvl="2" algn="ctr"/>
                      <a:r>
                        <a:rPr lang="en-US" sz="1600" baseline="0" dirty="0" smtClean="0">
                          <a:solidFill>
                            <a:sysClr val="windowText" lastClr="000000"/>
                          </a:solidFill>
                          <a:latin typeface="Corbel" pitchFamily="34" charset="0"/>
                        </a:rPr>
                        <a:t>$.25m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endParaRPr lang="en-US" sz="1600" dirty="0">
                        <a:solidFill>
                          <a:sysClr val="windowText" lastClr="000000"/>
                        </a:solidFill>
                        <a:latin typeface="Corbel" pitchFamily="34" charset="0"/>
                      </a:endParaRPr>
                    </a:p>
                  </a:txBody>
                  <a:tcPr anchor="ctr">
                    <a:lnR w="12700" cmpd="sng">
                      <a:noFill/>
                    </a:lnR>
                    <a:lnB w="12700" cmpd="sng">
                      <a:noFill/>
                    </a:lnB>
                    <a:noFill/>
                  </a:tcPr>
                </a:tc>
              </a:tr>
              <a:tr h="822960">
                <a:tc>
                  <a:txBody>
                    <a:bodyPr/>
                    <a:lstStyle/>
                    <a:p>
                      <a:pPr marL="0" lvl="2" algn="ctr"/>
                      <a:endParaRPr lang="en-US" sz="1600" dirty="0">
                        <a:solidFill>
                          <a:sysClr val="windowText" lastClr="000000"/>
                        </a:solidFill>
                        <a:latin typeface="Corbel" pitchFamily="34" charset="0"/>
                      </a:endParaRPr>
                    </a:p>
                  </a:txBody>
                  <a:tcPr anchor="ctr">
                    <a:lnL w="38100" cap="flat" cmpd="sng" algn="ctr">
                      <a:noFill/>
                      <a:prstDash val="solid"/>
                      <a:round/>
                      <a:headEnd type="none" w="med" len="med"/>
                      <a:tailEnd type="none" w="med" len="med"/>
                    </a:lnL>
                    <a:lnT w="12700" cmpd="sng">
                      <a:noFill/>
                    </a:lnT>
                    <a:lnB w="12700" cmpd="sng">
                      <a:noFill/>
                    </a:lnB>
                    <a:noFill/>
                  </a:tcPr>
                </a:tc>
                <a:tc>
                  <a:txBody>
                    <a:bodyPr/>
                    <a:lstStyle/>
                    <a:p>
                      <a:pPr marL="0" lvl="2" algn="ctr"/>
                      <a:r>
                        <a:rPr lang="en-US" sz="1600" dirty="0" smtClean="0">
                          <a:solidFill>
                            <a:sysClr val="windowText" lastClr="000000"/>
                          </a:solidFill>
                          <a:latin typeface="Corbel" pitchFamily="34" charset="0"/>
                        </a:rPr>
                        <a:t>WAHS Modernization</a:t>
                      </a:r>
                    </a:p>
                    <a:p>
                      <a:pPr marL="0" lvl="2" algn="ctr"/>
                      <a:r>
                        <a:rPr lang="en-US" sz="1600" dirty="0" smtClean="0">
                          <a:solidFill>
                            <a:sysClr val="windowText" lastClr="000000"/>
                          </a:solidFill>
                          <a:latin typeface="Corbel" pitchFamily="34" charset="0"/>
                        </a:rPr>
                        <a:t>$2.0m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endParaRPr lang="en-US" sz="1600" dirty="0">
                        <a:solidFill>
                          <a:sysClr val="windowText" lastClr="000000"/>
                        </a:solidFill>
                        <a:latin typeface="Corbel" pitchFamily="34" charset="0"/>
                      </a:endParaRPr>
                    </a:p>
                  </a:txBody>
                  <a:tcPr anchor="ctr">
                    <a:lnR w="12700" cmpd="sng">
                      <a:noFill/>
                    </a:lnR>
                    <a:lnT w="12700" cmpd="sng">
                      <a:noFill/>
                    </a:lnT>
                    <a:lnB w="12700" cmpd="sng">
                      <a:noFill/>
                    </a:lnB>
                    <a:noFill/>
                  </a:tcPr>
                </a:tc>
              </a:tr>
            </a:tbl>
          </a:graphicData>
        </a:graphic>
      </p:graphicFrame>
    </p:spTree>
    <p:extLst>
      <p:ext uri="{BB962C8B-B14F-4D97-AF65-F5344CB8AC3E}">
        <p14:creationId xmlns:p14="http://schemas.microsoft.com/office/powerpoint/2010/main" val="1014357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181225" y="2743200"/>
            <a:ext cx="4838700" cy="1504950"/>
          </a:xfrm>
          <a:prstGeom prst="round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en-US" sz="3200" cap="all" dirty="0">
                <a:solidFill>
                  <a:schemeClr val="bg1"/>
                </a:solidFill>
                <a:latin typeface="Corbel" pitchFamily="34" charset="0"/>
              </a:rPr>
              <a:t>Capacity </a:t>
            </a:r>
            <a:r>
              <a:rPr lang="en-US" sz="3200" cap="all" dirty="0" smtClean="0">
                <a:solidFill>
                  <a:schemeClr val="bg1"/>
                </a:solidFill>
                <a:latin typeface="Corbel" pitchFamily="34" charset="0"/>
              </a:rPr>
              <a:t>Projects</a:t>
            </a:r>
            <a:endParaRPr lang="en-US" sz="3200" cap="all" dirty="0">
              <a:solidFill>
                <a:schemeClr val="bg1"/>
              </a:solidFill>
              <a:latin typeface="Corbel" pitchFamily="34" charset="0"/>
            </a:endParaRPr>
          </a:p>
        </p:txBody>
      </p:sp>
    </p:spTree>
    <p:extLst>
      <p:ext uri="{BB962C8B-B14F-4D97-AF65-F5344CB8AC3E}">
        <p14:creationId xmlns:p14="http://schemas.microsoft.com/office/powerpoint/2010/main" val="1264564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3999" cy="15149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67685" y="211541"/>
            <a:ext cx="4185761" cy="1077218"/>
          </a:xfrm>
          <a:prstGeom prst="rect">
            <a:avLst/>
          </a:prstGeom>
        </p:spPr>
        <p:txBody>
          <a:bodyPr wrap="none">
            <a:spAutoFit/>
          </a:bodyPr>
          <a:lstStyle/>
          <a:p>
            <a:pPr marL="0" lvl="2"/>
            <a:r>
              <a:rPr lang="en-US" sz="3200" u="sng" dirty="0" smtClean="0">
                <a:solidFill>
                  <a:schemeClr val="bg1"/>
                </a:solidFill>
                <a:latin typeface="Corbel" pitchFamily="34" charset="0"/>
              </a:rPr>
              <a:t>CAPACITY PROJECTS</a:t>
            </a:r>
          </a:p>
          <a:p>
            <a:pPr marL="0" lvl="2"/>
            <a:r>
              <a:rPr lang="en-US" sz="3200" dirty="0" err="1" smtClean="0">
                <a:solidFill>
                  <a:schemeClr val="bg1"/>
                </a:solidFill>
                <a:latin typeface="Corbel" pitchFamily="34" charset="0"/>
              </a:rPr>
              <a:t>Agnor</a:t>
            </a:r>
            <a:r>
              <a:rPr lang="en-US" sz="3200" dirty="0" smtClean="0">
                <a:solidFill>
                  <a:schemeClr val="bg1"/>
                </a:solidFill>
                <a:latin typeface="Corbel" pitchFamily="34" charset="0"/>
              </a:rPr>
              <a:t>-Hurt Elementary</a:t>
            </a:r>
            <a:endParaRPr lang="en-US" sz="3200" dirty="0">
              <a:solidFill>
                <a:schemeClr val="bg1"/>
              </a:solidFill>
              <a:latin typeface="Corbel" pitchFamily="34" charset="0"/>
            </a:endParaRPr>
          </a:p>
        </p:txBody>
      </p:sp>
      <p:sp>
        <p:nvSpPr>
          <p:cNvPr id="5" name="TextBox 4"/>
          <p:cNvSpPr txBox="1"/>
          <p:nvPr/>
        </p:nvSpPr>
        <p:spPr>
          <a:xfrm>
            <a:off x="528044" y="1824251"/>
            <a:ext cx="8363665" cy="3970318"/>
          </a:xfrm>
          <a:prstGeom prst="rect">
            <a:avLst/>
          </a:prstGeom>
          <a:noFill/>
        </p:spPr>
        <p:txBody>
          <a:bodyPr wrap="square" rtlCol="0">
            <a:spAutoFit/>
          </a:bodyPr>
          <a:lstStyle/>
          <a:p>
            <a:pPr marL="0" lvl="2" algn="just"/>
            <a:r>
              <a:rPr lang="en-US" b="1" i="1" dirty="0" smtClean="0">
                <a:solidFill>
                  <a:schemeClr val="bg1"/>
                </a:solidFill>
                <a:latin typeface="Corbel" pitchFamily="34" charset="0"/>
              </a:rPr>
              <a:t>Issue:</a:t>
            </a:r>
            <a:r>
              <a:rPr lang="en-US" dirty="0" smtClean="0">
                <a:solidFill>
                  <a:schemeClr val="bg1"/>
                </a:solidFill>
                <a:latin typeface="Corbel" pitchFamily="34" charset="0"/>
              </a:rPr>
              <a:t>	</a:t>
            </a: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The school is projected to be almost </a:t>
            </a:r>
            <a:r>
              <a:rPr lang="en-US" sz="3600" b="1" dirty="0" smtClean="0">
                <a:solidFill>
                  <a:schemeClr val="bg1"/>
                </a:solidFill>
                <a:effectLst>
                  <a:outerShdw blurRad="38100" dist="38100" dir="2700000" algn="tl">
                    <a:srgbClr val="000000">
                      <a:alpha val="43137"/>
                    </a:srgbClr>
                  </a:outerShdw>
                </a:effectLst>
                <a:latin typeface="Corbel" pitchFamily="34" charset="0"/>
              </a:rPr>
              <a:t>40%</a:t>
            </a:r>
            <a:r>
              <a:rPr lang="en-US" dirty="0" smtClean="0">
                <a:solidFill>
                  <a:schemeClr val="bg1"/>
                </a:solidFill>
                <a:latin typeface="Corbel" pitchFamily="34" charset="0"/>
              </a:rPr>
              <a:t> over capacity in 5 years:</a:t>
            </a:r>
          </a:p>
          <a:p>
            <a:pPr marL="0" lvl="2" algn="just"/>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	Building Capacity: 			464</a:t>
            </a:r>
          </a:p>
          <a:p>
            <a:pPr marL="0" lvl="2" algn="just"/>
            <a:r>
              <a:rPr lang="en-US" dirty="0" smtClean="0">
                <a:solidFill>
                  <a:schemeClr val="bg1"/>
                </a:solidFill>
                <a:latin typeface="Corbel" pitchFamily="34" charset="0"/>
              </a:rPr>
              <a:t>	2011/12 Enrollment: 		575 </a:t>
            </a:r>
            <a:r>
              <a:rPr lang="en-US" i="1" dirty="0">
                <a:solidFill>
                  <a:schemeClr val="bg1"/>
                </a:solidFill>
                <a:latin typeface="Corbel" pitchFamily="34" charset="0"/>
              </a:rPr>
              <a:t>(+111 over capacity)</a:t>
            </a:r>
          </a:p>
          <a:p>
            <a:pPr marL="0" lvl="2" algn="just"/>
            <a:r>
              <a:rPr lang="en-US" dirty="0" smtClean="0">
                <a:solidFill>
                  <a:schemeClr val="bg1"/>
                </a:solidFill>
                <a:latin typeface="Corbel" pitchFamily="34" charset="0"/>
              </a:rPr>
              <a:t>	Projected 5 year Enrollment: 		648  </a:t>
            </a:r>
            <a:r>
              <a:rPr lang="en-US" i="1" dirty="0">
                <a:solidFill>
                  <a:schemeClr val="bg1"/>
                </a:solidFill>
                <a:latin typeface="Corbel" pitchFamily="34" charset="0"/>
              </a:rPr>
              <a:t>(+184 over </a:t>
            </a:r>
            <a:r>
              <a:rPr lang="en-US" i="1" dirty="0" smtClean="0">
                <a:solidFill>
                  <a:schemeClr val="bg1"/>
                </a:solidFill>
                <a:latin typeface="Corbel" pitchFamily="34" charset="0"/>
              </a:rPr>
              <a:t>capacity)</a:t>
            </a:r>
            <a:endParaRPr lang="en-US" i="1" dirty="0">
              <a:solidFill>
                <a:schemeClr val="bg1"/>
              </a:solidFill>
              <a:latin typeface="Corbel" pitchFamily="34" charset="0"/>
            </a:endParaRPr>
          </a:p>
          <a:p>
            <a:pPr marL="0" lvl="2" algn="just"/>
            <a:r>
              <a:rPr lang="en-US" dirty="0" smtClean="0">
                <a:solidFill>
                  <a:schemeClr val="bg1"/>
                </a:solidFill>
                <a:latin typeface="Corbel" pitchFamily="34" charset="0"/>
              </a:rPr>
              <a:t>	Trailers: 	3</a:t>
            </a:r>
          </a:p>
          <a:p>
            <a:pPr marL="0" lvl="2" algn="just"/>
            <a:endParaRPr lang="en-US" dirty="0" smtClean="0">
              <a:solidFill>
                <a:schemeClr val="bg1"/>
              </a:solidFill>
              <a:latin typeface="Corbel" pitchFamily="34" charset="0"/>
            </a:endParaRPr>
          </a:p>
          <a:p>
            <a:pPr marL="0" lvl="2" algn="just"/>
            <a:r>
              <a:rPr lang="en-US" b="1" i="1" dirty="0" smtClean="0">
                <a:solidFill>
                  <a:schemeClr val="bg1"/>
                </a:solidFill>
                <a:latin typeface="Corbel" pitchFamily="34" charset="0"/>
              </a:rPr>
              <a:t>Solution:</a:t>
            </a:r>
            <a:r>
              <a:rPr lang="en-US" dirty="0" smtClean="0">
                <a:solidFill>
                  <a:schemeClr val="bg1"/>
                </a:solidFill>
                <a:latin typeface="Corbel" pitchFamily="34" charset="0"/>
              </a:rPr>
              <a:t>		</a:t>
            </a:r>
          </a:p>
          <a:p>
            <a:pPr marL="0" lvl="2" algn="just"/>
            <a:r>
              <a:rPr lang="en-US" dirty="0">
                <a:solidFill>
                  <a:schemeClr val="bg1"/>
                </a:solidFill>
                <a:latin typeface="Corbel" pitchFamily="34" charset="0"/>
              </a:rPr>
              <a:t>	</a:t>
            </a:r>
            <a:endParaRPr lang="en-US" dirty="0" smtClean="0">
              <a:solidFill>
                <a:schemeClr val="bg1"/>
              </a:solidFill>
              <a:latin typeface="Corbel" pitchFamily="34" charset="0"/>
            </a:endParaRP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Redistrict  students for 2013/14 school year AND construct an addition in the 	next five years.</a:t>
            </a:r>
          </a:p>
          <a:p>
            <a:pPr marL="0" lvl="2" algn="r"/>
            <a:r>
              <a:rPr lang="en-US" dirty="0" smtClean="0">
                <a:solidFill>
                  <a:schemeClr val="bg1"/>
                </a:solidFill>
                <a:latin typeface="Corbel" pitchFamily="34" charset="0"/>
              </a:rPr>
              <a:t>Estimated Cost: $4,459,000</a:t>
            </a:r>
          </a:p>
        </p:txBody>
      </p:sp>
      <p:pic>
        <p:nvPicPr>
          <p:cNvPr id="7" name="Picture 2" descr="Agnor Hurt Element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1452" y="403850"/>
            <a:ext cx="1552575" cy="1552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754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
            <a:ext cx="9144000" cy="16650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8044" y="1824251"/>
            <a:ext cx="8363665" cy="3970318"/>
          </a:xfrm>
          <a:prstGeom prst="rect">
            <a:avLst/>
          </a:prstGeom>
          <a:noFill/>
        </p:spPr>
        <p:txBody>
          <a:bodyPr wrap="square" rtlCol="0">
            <a:spAutoFit/>
          </a:bodyPr>
          <a:lstStyle/>
          <a:p>
            <a:pPr marL="0" lvl="2" algn="just"/>
            <a:r>
              <a:rPr lang="en-US" b="1" i="1" dirty="0" smtClean="0">
                <a:solidFill>
                  <a:schemeClr val="bg1"/>
                </a:solidFill>
                <a:latin typeface="Corbel" pitchFamily="34" charset="0"/>
              </a:rPr>
              <a:t>Issue:</a:t>
            </a:r>
            <a:r>
              <a:rPr lang="en-US" dirty="0" smtClean="0">
                <a:solidFill>
                  <a:schemeClr val="bg1"/>
                </a:solidFill>
                <a:latin typeface="Corbel" pitchFamily="34" charset="0"/>
              </a:rPr>
              <a:t>	</a:t>
            </a: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The school is projected to be over </a:t>
            </a:r>
            <a:r>
              <a:rPr lang="en-US" sz="3600" b="1" dirty="0" smtClean="0">
                <a:solidFill>
                  <a:schemeClr val="bg1"/>
                </a:solidFill>
                <a:effectLst>
                  <a:outerShdw blurRad="38100" dist="38100" dir="2700000" algn="tl">
                    <a:srgbClr val="000000">
                      <a:alpha val="43137"/>
                    </a:srgbClr>
                  </a:outerShdw>
                </a:effectLst>
                <a:latin typeface="Corbel" pitchFamily="34" charset="0"/>
              </a:rPr>
              <a:t>25%</a:t>
            </a:r>
            <a:r>
              <a:rPr lang="en-US" dirty="0" smtClean="0">
                <a:solidFill>
                  <a:schemeClr val="bg1"/>
                </a:solidFill>
                <a:latin typeface="Corbel" pitchFamily="34" charset="0"/>
              </a:rPr>
              <a:t> over capacity in 5 years:</a:t>
            </a:r>
          </a:p>
          <a:p>
            <a:pPr marL="0" lvl="2" algn="just"/>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	Building Capacity: 			380</a:t>
            </a:r>
          </a:p>
          <a:p>
            <a:pPr marL="0" lvl="2" algn="just"/>
            <a:r>
              <a:rPr lang="en-US" dirty="0" smtClean="0">
                <a:solidFill>
                  <a:schemeClr val="bg1"/>
                </a:solidFill>
                <a:latin typeface="Corbel" pitchFamily="34" charset="0"/>
              </a:rPr>
              <a:t>	2011/12 Enrollment: 		446 </a:t>
            </a:r>
            <a:r>
              <a:rPr lang="en-US" i="1" dirty="0" smtClean="0">
                <a:solidFill>
                  <a:schemeClr val="bg1"/>
                </a:solidFill>
                <a:latin typeface="Corbel" pitchFamily="34" charset="0"/>
              </a:rPr>
              <a:t>(+66 </a:t>
            </a:r>
            <a:r>
              <a:rPr lang="en-US" i="1" dirty="0">
                <a:solidFill>
                  <a:schemeClr val="bg1"/>
                </a:solidFill>
                <a:latin typeface="Corbel" pitchFamily="34" charset="0"/>
              </a:rPr>
              <a:t>over capacity)</a:t>
            </a:r>
          </a:p>
          <a:p>
            <a:pPr marL="0" lvl="2" algn="just"/>
            <a:r>
              <a:rPr lang="en-US" dirty="0" smtClean="0">
                <a:solidFill>
                  <a:schemeClr val="bg1"/>
                </a:solidFill>
                <a:latin typeface="Corbel" pitchFamily="34" charset="0"/>
              </a:rPr>
              <a:t>	Projected 5 year Enrollment: 		477  </a:t>
            </a:r>
            <a:r>
              <a:rPr lang="en-US" i="1" dirty="0" smtClean="0">
                <a:solidFill>
                  <a:schemeClr val="bg1"/>
                </a:solidFill>
                <a:latin typeface="Corbel" pitchFamily="34" charset="0"/>
              </a:rPr>
              <a:t>(+97 </a:t>
            </a:r>
            <a:r>
              <a:rPr lang="en-US" i="1" dirty="0">
                <a:solidFill>
                  <a:schemeClr val="bg1"/>
                </a:solidFill>
                <a:latin typeface="Corbel" pitchFamily="34" charset="0"/>
              </a:rPr>
              <a:t>over </a:t>
            </a:r>
            <a:r>
              <a:rPr lang="en-US" i="1" dirty="0" smtClean="0">
                <a:solidFill>
                  <a:schemeClr val="bg1"/>
                </a:solidFill>
                <a:latin typeface="Corbel" pitchFamily="34" charset="0"/>
              </a:rPr>
              <a:t>capacity)</a:t>
            </a:r>
            <a:endParaRPr lang="en-US" i="1" dirty="0">
              <a:solidFill>
                <a:schemeClr val="bg1"/>
              </a:solidFill>
              <a:latin typeface="Corbel" pitchFamily="34" charset="0"/>
            </a:endParaRPr>
          </a:p>
          <a:p>
            <a:pPr marL="0" lvl="2" algn="just"/>
            <a:r>
              <a:rPr lang="en-US" dirty="0" smtClean="0">
                <a:solidFill>
                  <a:schemeClr val="bg1"/>
                </a:solidFill>
                <a:latin typeface="Corbel" pitchFamily="34" charset="0"/>
              </a:rPr>
              <a:t>	Trailers: 	4</a:t>
            </a:r>
          </a:p>
          <a:p>
            <a:pPr marL="0" lvl="2" algn="just"/>
            <a:endParaRPr lang="en-US" dirty="0" smtClean="0">
              <a:solidFill>
                <a:schemeClr val="bg1"/>
              </a:solidFill>
              <a:latin typeface="Corbel" pitchFamily="34" charset="0"/>
            </a:endParaRPr>
          </a:p>
          <a:p>
            <a:pPr marL="0" lvl="2" algn="just"/>
            <a:r>
              <a:rPr lang="en-US" b="1" i="1" dirty="0" smtClean="0">
                <a:solidFill>
                  <a:schemeClr val="bg1"/>
                </a:solidFill>
                <a:latin typeface="Corbel" pitchFamily="34" charset="0"/>
              </a:rPr>
              <a:t>Solution:</a:t>
            </a:r>
            <a:r>
              <a:rPr lang="en-US" dirty="0" smtClean="0">
                <a:solidFill>
                  <a:schemeClr val="bg1"/>
                </a:solidFill>
                <a:latin typeface="Corbel" pitchFamily="34" charset="0"/>
              </a:rPr>
              <a:t>		</a:t>
            </a: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Redistrict  students for 2013/14 school year AND construct an addition onto 	</a:t>
            </a:r>
            <a:r>
              <a:rPr lang="en-US" i="1" dirty="0" smtClean="0">
                <a:solidFill>
                  <a:schemeClr val="bg1"/>
                </a:solidFill>
                <a:latin typeface="Corbel" pitchFamily="34" charset="0"/>
              </a:rPr>
              <a:t>Crozet Elementary </a:t>
            </a:r>
            <a:r>
              <a:rPr lang="en-US" dirty="0" smtClean="0">
                <a:solidFill>
                  <a:schemeClr val="bg1"/>
                </a:solidFill>
                <a:latin typeface="Corbel" pitchFamily="34" charset="0"/>
              </a:rPr>
              <a:t>in the next five years.  Crozet ES is on public water &amp; is in 	a designated growth area.  </a:t>
            </a:r>
          </a:p>
          <a:p>
            <a:pPr marL="0" lvl="2" algn="r"/>
            <a:r>
              <a:rPr lang="en-US" dirty="0" smtClean="0">
                <a:solidFill>
                  <a:schemeClr val="bg1"/>
                </a:solidFill>
                <a:latin typeface="Corbel" pitchFamily="34" charset="0"/>
              </a:rPr>
              <a:t>Estimated Cost: $5,665,000</a:t>
            </a:r>
          </a:p>
        </p:txBody>
      </p:sp>
      <p:pic>
        <p:nvPicPr>
          <p:cNvPr id="2050" name="Picture 2" descr="http://newsite.ahomeincharlottesville.com/wp-content/uploads/2011/12/Meriwether-Lewi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4196" y="320723"/>
            <a:ext cx="2398103" cy="179857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367685" y="211541"/>
            <a:ext cx="5250155" cy="1354217"/>
          </a:xfrm>
          <a:prstGeom prst="rect">
            <a:avLst/>
          </a:prstGeom>
        </p:spPr>
        <p:txBody>
          <a:bodyPr wrap="none">
            <a:spAutoFit/>
          </a:bodyPr>
          <a:lstStyle/>
          <a:p>
            <a:pPr marL="0" lvl="2"/>
            <a:r>
              <a:rPr lang="en-US" sz="3200" u="sng" dirty="0" smtClean="0">
                <a:solidFill>
                  <a:schemeClr val="bg1"/>
                </a:solidFill>
                <a:latin typeface="Corbel" pitchFamily="34" charset="0"/>
              </a:rPr>
              <a:t>CAPACITY PROJECTS</a:t>
            </a:r>
          </a:p>
          <a:p>
            <a:pPr marL="0" lvl="2"/>
            <a:r>
              <a:rPr lang="en-US" sz="3200" dirty="0" smtClean="0">
                <a:solidFill>
                  <a:schemeClr val="bg1"/>
                </a:solidFill>
                <a:latin typeface="Corbel" pitchFamily="34" charset="0"/>
              </a:rPr>
              <a:t>Meriwether Lewis </a:t>
            </a:r>
            <a:r>
              <a:rPr lang="en-US" sz="3200" dirty="0" smtClean="0">
                <a:solidFill>
                  <a:schemeClr val="bg1"/>
                </a:solidFill>
                <a:latin typeface="Corbel" pitchFamily="34" charset="0"/>
              </a:rPr>
              <a:t>Elementary</a:t>
            </a:r>
          </a:p>
          <a:p>
            <a:pPr marL="0" lvl="2"/>
            <a:r>
              <a:rPr lang="en-US" dirty="0" smtClean="0">
                <a:solidFill>
                  <a:schemeClr val="bg1"/>
                </a:solidFill>
                <a:latin typeface="Corbel" pitchFamily="34" charset="0"/>
              </a:rPr>
              <a:t>(Western Feeder Pattern Growth)</a:t>
            </a:r>
            <a:endParaRPr lang="en-US" dirty="0">
              <a:solidFill>
                <a:schemeClr val="bg1"/>
              </a:solidFill>
              <a:latin typeface="Corbel" pitchFamily="34" charset="0"/>
            </a:endParaRPr>
          </a:p>
        </p:txBody>
      </p:sp>
    </p:spTree>
    <p:extLst>
      <p:ext uri="{BB962C8B-B14F-4D97-AF65-F5344CB8AC3E}">
        <p14:creationId xmlns:p14="http://schemas.microsoft.com/office/powerpoint/2010/main" val="16594534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3999" cy="15149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8044" y="2005226"/>
            <a:ext cx="8363665" cy="3693319"/>
          </a:xfrm>
          <a:prstGeom prst="rect">
            <a:avLst/>
          </a:prstGeom>
          <a:noFill/>
        </p:spPr>
        <p:txBody>
          <a:bodyPr wrap="square" rtlCol="0">
            <a:spAutoFit/>
          </a:bodyPr>
          <a:lstStyle/>
          <a:p>
            <a:pPr marL="0" lvl="2" algn="just"/>
            <a:r>
              <a:rPr lang="en-US" b="1" i="1" dirty="0" smtClean="0">
                <a:solidFill>
                  <a:schemeClr val="bg1"/>
                </a:solidFill>
                <a:latin typeface="Corbel" pitchFamily="34" charset="0"/>
              </a:rPr>
              <a:t>Issue:</a:t>
            </a:r>
            <a:r>
              <a:rPr lang="en-US" dirty="0" smtClean="0">
                <a:solidFill>
                  <a:schemeClr val="bg1"/>
                </a:solidFill>
                <a:latin typeface="Corbel" pitchFamily="34" charset="0"/>
              </a:rPr>
              <a:t>	</a:t>
            </a: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The school is projected to be over </a:t>
            </a:r>
            <a:r>
              <a:rPr lang="en-US" sz="3600" b="1" dirty="0" smtClean="0">
                <a:solidFill>
                  <a:schemeClr val="bg1"/>
                </a:solidFill>
                <a:effectLst>
                  <a:outerShdw blurRad="38100" dist="38100" dir="2700000" algn="tl">
                    <a:srgbClr val="000000">
                      <a:alpha val="43137"/>
                    </a:srgbClr>
                  </a:outerShdw>
                </a:effectLst>
                <a:latin typeface="Corbel" pitchFamily="34" charset="0"/>
              </a:rPr>
              <a:t>50%</a:t>
            </a:r>
            <a:r>
              <a:rPr lang="en-US" dirty="0" smtClean="0">
                <a:solidFill>
                  <a:schemeClr val="bg1"/>
                </a:solidFill>
                <a:latin typeface="Corbel" pitchFamily="34" charset="0"/>
              </a:rPr>
              <a:t> over capacity in 5 years:</a:t>
            </a:r>
          </a:p>
          <a:p>
            <a:pPr marL="0" lvl="2" algn="just"/>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	Building Capacity: 			225</a:t>
            </a:r>
          </a:p>
          <a:p>
            <a:pPr marL="0" lvl="2" algn="just"/>
            <a:r>
              <a:rPr lang="en-US" dirty="0" smtClean="0">
                <a:solidFill>
                  <a:schemeClr val="bg1"/>
                </a:solidFill>
                <a:latin typeface="Corbel" pitchFamily="34" charset="0"/>
              </a:rPr>
              <a:t>	2011/12 Enrollment: 		286 </a:t>
            </a:r>
            <a:r>
              <a:rPr lang="en-US" i="1" dirty="0" smtClean="0">
                <a:solidFill>
                  <a:schemeClr val="bg1"/>
                </a:solidFill>
                <a:latin typeface="Corbel" pitchFamily="34" charset="0"/>
              </a:rPr>
              <a:t>(+61 </a:t>
            </a:r>
            <a:r>
              <a:rPr lang="en-US" i="1" dirty="0">
                <a:solidFill>
                  <a:schemeClr val="bg1"/>
                </a:solidFill>
                <a:latin typeface="Corbel" pitchFamily="34" charset="0"/>
              </a:rPr>
              <a:t>over capacity)</a:t>
            </a:r>
          </a:p>
          <a:p>
            <a:pPr marL="0" lvl="2" algn="just"/>
            <a:r>
              <a:rPr lang="en-US" dirty="0" smtClean="0">
                <a:solidFill>
                  <a:schemeClr val="bg1"/>
                </a:solidFill>
                <a:latin typeface="Corbel" pitchFamily="34" charset="0"/>
              </a:rPr>
              <a:t>	Projected 5 year Enrollment: 		338  </a:t>
            </a:r>
            <a:r>
              <a:rPr lang="en-US" i="1" dirty="0" smtClean="0">
                <a:solidFill>
                  <a:schemeClr val="bg1"/>
                </a:solidFill>
                <a:latin typeface="Corbel" pitchFamily="34" charset="0"/>
              </a:rPr>
              <a:t>(+113 </a:t>
            </a:r>
            <a:r>
              <a:rPr lang="en-US" i="1" dirty="0">
                <a:solidFill>
                  <a:schemeClr val="bg1"/>
                </a:solidFill>
                <a:latin typeface="Corbel" pitchFamily="34" charset="0"/>
              </a:rPr>
              <a:t>over </a:t>
            </a:r>
            <a:r>
              <a:rPr lang="en-US" i="1" dirty="0" smtClean="0">
                <a:solidFill>
                  <a:schemeClr val="bg1"/>
                </a:solidFill>
                <a:latin typeface="Corbel" pitchFamily="34" charset="0"/>
              </a:rPr>
              <a:t>capacity)</a:t>
            </a:r>
            <a:endParaRPr lang="en-US" i="1" dirty="0">
              <a:solidFill>
                <a:schemeClr val="bg1"/>
              </a:solidFill>
              <a:latin typeface="Corbel" pitchFamily="34" charset="0"/>
            </a:endParaRPr>
          </a:p>
          <a:p>
            <a:pPr marL="0" lvl="2" algn="just"/>
            <a:r>
              <a:rPr lang="en-US" dirty="0" smtClean="0">
                <a:solidFill>
                  <a:schemeClr val="bg1"/>
                </a:solidFill>
                <a:latin typeface="Corbel" pitchFamily="34" charset="0"/>
              </a:rPr>
              <a:t>	Trailers: 	4</a:t>
            </a:r>
          </a:p>
          <a:p>
            <a:pPr marL="0" lvl="2" algn="just"/>
            <a:endParaRPr lang="en-US" dirty="0" smtClean="0">
              <a:solidFill>
                <a:schemeClr val="bg1"/>
              </a:solidFill>
              <a:latin typeface="Corbel" pitchFamily="34" charset="0"/>
            </a:endParaRPr>
          </a:p>
          <a:p>
            <a:pPr marL="0" lvl="2" algn="just"/>
            <a:r>
              <a:rPr lang="en-US" b="1" i="1" dirty="0" smtClean="0">
                <a:solidFill>
                  <a:schemeClr val="bg1"/>
                </a:solidFill>
                <a:latin typeface="Corbel" pitchFamily="34" charset="0"/>
              </a:rPr>
              <a:t>Solution:</a:t>
            </a:r>
            <a:r>
              <a:rPr lang="en-US" dirty="0" smtClean="0">
                <a:solidFill>
                  <a:schemeClr val="bg1"/>
                </a:solidFill>
                <a:latin typeface="Corbel" pitchFamily="34" charset="0"/>
              </a:rPr>
              <a:t>		</a:t>
            </a: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Construct an addition in the next five </a:t>
            </a:r>
            <a:r>
              <a:rPr lang="en-US" dirty="0" smtClean="0">
                <a:solidFill>
                  <a:schemeClr val="bg1"/>
                </a:solidFill>
                <a:latin typeface="Corbel" pitchFamily="34" charset="0"/>
              </a:rPr>
              <a:t>years OR redistrict students.  </a:t>
            </a:r>
          </a:p>
          <a:p>
            <a:pPr marL="0" lvl="2" algn="just"/>
            <a:endParaRPr lang="en-US" dirty="0" smtClean="0">
              <a:solidFill>
                <a:schemeClr val="bg1"/>
              </a:solidFill>
              <a:latin typeface="Corbel" pitchFamily="34" charset="0"/>
            </a:endParaRPr>
          </a:p>
          <a:p>
            <a:pPr marL="0" lvl="2" algn="r"/>
            <a:r>
              <a:rPr lang="en-US" dirty="0" smtClean="0">
                <a:solidFill>
                  <a:schemeClr val="bg1"/>
                </a:solidFill>
                <a:latin typeface="Corbel" pitchFamily="34" charset="0"/>
              </a:rPr>
              <a:t>Estimated Cost: $2,043,000</a:t>
            </a:r>
          </a:p>
        </p:txBody>
      </p:sp>
      <p:pic>
        <p:nvPicPr>
          <p:cNvPr id="1026" name="Picture 2" descr="19150/p820319077_136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2352" y="308964"/>
            <a:ext cx="2552398" cy="191769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367685" y="211541"/>
            <a:ext cx="4201407" cy="1077218"/>
          </a:xfrm>
          <a:prstGeom prst="rect">
            <a:avLst/>
          </a:prstGeom>
        </p:spPr>
        <p:txBody>
          <a:bodyPr wrap="none">
            <a:spAutoFit/>
          </a:bodyPr>
          <a:lstStyle/>
          <a:p>
            <a:pPr marL="0" lvl="2"/>
            <a:r>
              <a:rPr lang="en-US" sz="3200" u="sng" dirty="0" smtClean="0">
                <a:solidFill>
                  <a:schemeClr val="bg1"/>
                </a:solidFill>
                <a:latin typeface="Corbel" pitchFamily="34" charset="0"/>
              </a:rPr>
              <a:t>CAPACITY PROJECTS</a:t>
            </a:r>
          </a:p>
          <a:p>
            <a:pPr marL="0" lvl="2"/>
            <a:r>
              <a:rPr lang="en-US" sz="3200" dirty="0" smtClean="0">
                <a:solidFill>
                  <a:schemeClr val="bg1"/>
                </a:solidFill>
                <a:latin typeface="Corbel" pitchFamily="34" charset="0"/>
              </a:rPr>
              <a:t>Stony Point Elementary</a:t>
            </a:r>
            <a:endParaRPr lang="en-US" sz="3200" dirty="0">
              <a:solidFill>
                <a:schemeClr val="bg1"/>
              </a:solidFill>
              <a:latin typeface="Corbel" pitchFamily="34" charset="0"/>
            </a:endParaRPr>
          </a:p>
        </p:txBody>
      </p:sp>
    </p:spTree>
    <p:extLst>
      <p:ext uri="{BB962C8B-B14F-4D97-AF65-F5344CB8AC3E}">
        <p14:creationId xmlns:p14="http://schemas.microsoft.com/office/powerpoint/2010/main" val="16465425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8044" y="2005226"/>
            <a:ext cx="8363665" cy="3693319"/>
          </a:xfrm>
          <a:prstGeom prst="rect">
            <a:avLst/>
          </a:prstGeom>
          <a:noFill/>
        </p:spPr>
        <p:txBody>
          <a:bodyPr wrap="square" rtlCol="0">
            <a:spAutoFit/>
          </a:bodyPr>
          <a:lstStyle/>
          <a:p>
            <a:pPr marL="0" lvl="2" algn="just"/>
            <a:r>
              <a:rPr lang="en-US" b="1" i="1" dirty="0" smtClean="0">
                <a:solidFill>
                  <a:schemeClr val="bg1"/>
                </a:solidFill>
                <a:latin typeface="Corbel" pitchFamily="34" charset="0"/>
              </a:rPr>
              <a:t>Issue:</a:t>
            </a:r>
            <a:r>
              <a:rPr lang="en-US" dirty="0" smtClean="0">
                <a:solidFill>
                  <a:schemeClr val="bg1"/>
                </a:solidFill>
                <a:latin typeface="Corbel" pitchFamily="34" charset="0"/>
              </a:rPr>
              <a:t>	</a:t>
            </a:r>
          </a:p>
          <a:p>
            <a:pPr marL="0" lvl="2" algn="just"/>
            <a:r>
              <a:rPr lang="en-US" dirty="0" smtClean="0">
                <a:solidFill>
                  <a:schemeClr val="bg1"/>
                </a:solidFill>
                <a:latin typeface="Corbel" pitchFamily="34" charset="0"/>
              </a:rPr>
              <a:t>In the long-term, the division is going to need additional high school seats particularly in the northern part of the county</a:t>
            </a:r>
          </a:p>
          <a:p>
            <a:pPr marL="0" lvl="2" algn="just"/>
            <a:endParaRPr lang="en-US" dirty="0" smtClean="0">
              <a:solidFill>
                <a:schemeClr val="bg1"/>
              </a:solidFill>
              <a:latin typeface="Corbel" pitchFamily="34" charset="0"/>
            </a:endParaRP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2021/22 Projections:</a:t>
            </a:r>
            <a:endParaRPr lang="en-US" dirty="0">
              <a:solidFill>
                <a:schemeClr val="bg1"/>
              </a:solidFill>
              <a:latin typeface="Corbel" pitchFamily="34" charset="0"/>
            </a:endParaRPr>
          </a:p>
          <a:p>
            <a:pPr marL="0" lvl="2" algn="just"/>
            <a:r>
              <a:rPr lang="en-US" dirty="0" smtClean="0">
                <a:solidFill>
                  <a:schemeClr val="bg1"/>
                </a:solidFill>
                <a:latin typeface="Corbel" pitchFamily="34" charset="0"/>
              </a:rPr>
              <a:t>	Albemarle		</a:t>
            </a:r>
            <a:r>
              <a:rPr lang="en-US" dirty="0" smtClean="0">
                <a:solidFill>
                  <a:srgbClr val="FFFF00"/>
                </a:solidFill>
                <a:latin typeface="Corbel" pitchFamily="34" charset="0"/>
              </a:rPr>
              <a:t>(161) </a:t>
            </a:r>
            <a:r>
              <a:rPr lang="en-US" dirty="0" smtClean="0">
                <a:solidFill>
                  <a:schemeClr val="bg1"/>
                </a:solidFill>
                <a:latin typeface="Corbel" pitchFamily="34" charset="0"/>
              </a:rPr>
              <a:t>seats</a:t>
            </a:r>
          </a:p>
          <a:p>
            <a:pPr marL="0" lvl="2" algn="just"/>
            <a:r>
              <a:rPr lang="en-US" dirty="0" smtClean="0">
                <a:solidFill>
                  <a:schemeClr val="bg1"/>
                </a:solidFill>
                <a:latin typeface="Corbel" pitchFamily="34" charset="0"/>
              </a:rPr>
              <a:t>	Monticello		157 seats</a:t>
            </a:r>
          </a:p>
          <a:p>
            <a:pPr marL="0" lvl="2" algn="just"/>
            <a:r>
              <a:rPr lang="en-US" dirty="0" smtClean="0">
                <a:solidFill>
                  <a:schemeClr val="bg1"/>
                </a:solidFill>
                <a:latin typeface="Corbel" pitchFamily="34" charset="0"/>
              </a:rPr>
              <a:t>	Western Albemarle		</a:t>
            </a:r>
            <a:r>
              <a:rPr lang="en-US" dirty="0" smtClean="0">
                <a:solidFill>
                  <a:srgbClr val="FFFF00"/>
                </a:solidFill>
                <a:latin typeface="Corbel" pitchFamily="34" charset="0"/>
              </a:rPr>
              <a:t>(171) </a:t>
            </a:r>
            <a:r>
              <a:rPr lang="en-US" dirty="0" smtClean="0">
                <a:solidFill>
                  <a:schemeClr val="bg1"/>
                </a:solidFill>
                <a:latin typeface="Corbel" pitchFamily="34" charset="0"/>
              </a:rPr>
              <a:t>seats</a:t>
            </a:r>
          </a:p>
          <a:p>
            <a:pPr marL="0" lvl="2" algn="just"/>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	</a:t>
            </a:r>
          </a:p>
          <a:p>
            <a:pPr marL="0" lvl="2" algn="just"/>
            <a:r>
              <a:rPr lang="en-US" b="1" i="1" dirty="0" smtClean="0">
                <a:solidFill>
                  <a:schemeClr val="bg1"/>
                </a:solidFill>
                <a:latin typeface="Corbel" pitchFamily="34" charset="0"/>
              </a:rPr>
              <a:t>Solution:</a:t>
            </a:r>
            <a:r>
              <a:rPr lang="en-US" dirty="0" smtClean="0">
                <a:solidFill>
                  <a:schemeClr val="bg1"/>
                </a:solidFill>
                <a:latin typeface="Corbel" pitchFamily="34" charset="0"/>
              </a:rPr>
              <a:t>		</a:t>
            </a:r>
          </a:p>
          <a:p>
            <a:pPr marL="0" lvl="2" algn="just"/>
            <a:r>
              <a:rPr lang="en-US" dirty="0" smtClean="0">
                <a:solidFill>
                  <a:schemeClr val="bg1"/>
                </a:solidFill>
                <a:latin typeface="Corbel" pitchFamily="34" charset="0"/>
              </a:rPr>
              <a:t>Purchase land in the next five years for a future school.</a:t>
            </a:r>
          </a:p>
          <a:p>
            <a:pPr marL="0" lvl="2" algn="r"/>
            <a:r>
              <a:rPr lang="en-US" dirty="0" smtClean="0">
                <a:solidFill>
                  <a:schemeClr val="bg1"/>
                </a:solidFill>
                <a:latin typeface="Corbel" pitchFamily="34" charset="0"/>
              </a:rPr>
              <a:t>Estimated Cost: $8,368,000</a:t>
            </a:r>
          </a:p>
        </p:txBody>
      </p:sp>
      <p:sp>
        <p:nvSpPr>
          <p:cNvPr id="8" name="Rectangle 7"/>
          <p:cNvSpPr/>
          <p:nvPr/>
        </p:nvSpPr>
        <p:spPr>
          <a:xfrm>
            <a:off x="0" y="0"/>
            <a:ext cx="9143999" cy="15149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67685" y="211541"/>
            <a:ext cx="4917949" cy="1077218"/>
          </a:xfrm>
          <a:prstGeom prst="rect">
            <a:avLst/>
          </a:prstGeom>
        </p:spPr>
        <p:txBody>
          <a:bodyPr wrap="none">
            <a:spAutoFit/>
          </a:bodyPr>
          <a:lstStyle/>
          <a:p>
            <a:pPr marL="0" lvl="2"/>
            <a:r>
              <a:rPr lang="en-US" sz="3200" u="sng" dirty="0" smtClean="0">
                <a:solidFill>
                  <a:schemeClr val="bg1"/>
                </a:solidFill>
                <a:latin typeface="Corbel" pitchFamily="34" charset="0"/>
              </a:rPr>
              <a:t>CAPACITY PROJECTS</a:t>
            </a:r>
          </a:p>
          <a:p>
            <a:pPr marL="0" lvl="2"/>
            <a:r>
              <a:rPr lang="en-US" sz="3200" dirty="0" smtClean="0">
                <a:solidFill>
                  <a:schemeClr val="bg1"/>
                </a:solidFill>
                <a:latin typeface="Corbel" pitchFamily="34" charset="0"/>
              </a:rPr>
              <a:t>Land for Future High School</a:t>
            </a:r>
            <a:endParaRPr lang="en-US" sz="3200" dirty="0">
              <a:solidFill>
                <a:schemeClr val="bg1"/>
              </a:solidFill>
              <a:latin typeface="Corbel" pitchFamily="34" charset="0"/>
            </a:endParaRPr>
          </a:p>
        </p:txBody>
      </p:sp>
    </p:spTree>
    <p:extLst>
      <p:ext uri="{BB962C8B-B14F-4D97-AF65-F5344CB8AC3E}">
        <p14:creationId xmlns:p14="http://schemas.microsoft.com/office/powerpoint/2010/main" val="24509679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5094" y="3505200"/>
            <a:ext cx="8001000" cy="2031325"/>
          </a:xfrm>
          <a:prstGeom prst="rect">
            <a:avLst/>
          </a:prstGeom>
          <a:noFill/>
        </p:spPr>
        <p:txBody>
          <a:bodyPr wrap="square" rtlCol="0">
            <a:spAutoFit/>
          </a:bodyPr>
          <a:lstStyle/>
          <a:p>
            <a:pPr marL="285750" lvl="2" indent="-285750" algn="just">
              <a:buFont typeface="Arial" pitchFamily="34" charset="0"/>
              <a:buChar char="•"/>
            </a:pPr>
            <a:r>
              <a:rPr lang="en-US" dirty="0" smtClean="0">
                <a:solidFill>
                  <a:schemeClr val="bg1"/>
                </a:solidFill>
                <a:latin typeface="Corbel" pitchFamily="34" charset="0"/>
              </a:rPr>
              <a:t>The LRPAC’s final report recommended that a redistricting committee evaluate </a:t>
            </a:r>
            <a:r>
              <a:rPr lang="en-US" dirty="0" err="1" smtClean="0">
                <a:solidFill>
                  <a:schemeClr val="bg1"/>
                </a:solidFill>
                <a:latin typeface="Corbel" pitchFamily="34" charset="0"/>
              </a:rPr>
              <a:t>Agnor</a:t>
            </a:r>
            <a:r>
              <a:rPr lang="en-US" dirty="0" smtClean="0">
                <a:solidFill>
                  <a:schemeClr val="bg1"/>
                </a:solidFill>
                <a:latin typeface="Corbel" pitchFamily="34" charset="0"/>
              </a:rPr>
              <a:t>-Hurt Elementary &amp; Meriwether Lewis Elementary.  </a:t>
            </a:r>
          </a:p>
          <a:p>
            <a:pPr marL="285750" lvl="2" indent="-285750" algn="just">
              <a:buFont typeface="Arial" pitchFamily="34" charset="0"/>
              <a:buChar char="•"/>
            </a:pPr>
            <a:endParaRPr lang="en-US" dirty="0">
              <a:solidFill>
                <a:schemeClr val="bg1"/>
              </a:solidFill>
              <a:latin typeface="Corbel" pitchFamily="34" charset="0"/>
            </a:endParaRPr>
          </a:p>
          <a:p>
            <a:pPr marL="285750" lvl="2" indent="-285750" algn="just">
              <a:buFont typeface="Arial" pitchFamily="34" charset="0"/>
              <a:buChar char="•"/>
            </a:pPr>
            <a:r>
              <a:rPr lang="en-US" dirty="0" smtClean="0">
                <a:solidFill>
                  <a:schemeClr val="bg1"/>
                </a:solidFill>
                <a:latin typeface="Corbel" pitchFamily="34" charset="0"/>
              </a:rPr>
              <a:t>The LRPAC recommend changes be enacted as soon as the 2013/14 school year.</a:t>
            </a:r>
          </a:p>
          <a:p>
            <a:pPr marL="285750" lvl="2" indent="-285750" algn="just">
              <a:buFont typeface="Arial" pitchFamily="34" charset="0"/>
              <a:buChar char="•"/>
            </a:pPr>
            <a:endParaRPr lang="en-US" dirty="0">
              <a:solidFill>
                <a:schemeClr val="bg1"/>
              </a:solidFill>
              <a:latin typeface="Corbel" pitchFamily="34" charset="0"/>
            </a:endParaRPr>
          </a:p>
          <a:p>
            <a:pPr marL="285750" lvl="2" indent="-285750" algn="just">
              <a:buFont typeface="Arial" pitchFamily="34" charset="0"/>
              <a:buChar char="•"/>
            </a:pPr>
            <a:r>
              <a:rPr lang="en-US" dirty="0" smtClean="0">
                <a:solidFill>
                  <a:schemeClr val="bg1"/>
                </a:solidFill>
                <a:latin typeface="Corbel" pitchFamily="34" charset="0"/>
              </a:rPr>
              <a:t>Per </a:t>
            </a:r>
            <a:r>
              <a:rPr lang="en-US" dirty="0">
                <a:solidFill>
                  <a:schemeClr val="bg1"/>
                </a:solidFill>
                <a:latin typeface="Corbel" pitchFamily="34" charset="0"/>
              </a:rPr>
              <a:t>policy, the School Board must direct the Superintendent to form a redistricting advisory committee in order for </a:t>
            </a:r>
            <a:r>
              <a:rPr lang="en-US" dirty="0" smtClean="0">
                <a:solidFill>
                  <a:schemeClr val="bg1"/>
                </a:solidFill>
                <a:latin typeface="Corbel" pitchFamily="34" charset="0"/>
              </a:rPr>
              <a:t>any </a:t>
            </a:r>
            <a:r>
              <a:rPr lang="en-US" dirty="0">
                <a:solidFill>
                  <a:schemeClr val="bg1"/>
                </a:solidFill>
                <a:latin typeface="Corbel" pitchFamily="34" charset="0"/>
              </a:rPr>
              <a:t>redistricting to occur</a:t>
            </a:r>
            <a:r>
              <a:rPr lang="en-US" dirty="0" smtClean="0">
                <a:solidFill>
                  <a:schemeClr val="bg1"/>
                </a:solidFill>
                <a:latin typeface="Corbel" pitchFamily="34" charset="0"/>
              </a:rPr>
              <a:t>.</a:t>
            </a:r>
            <a:endParaRPr lang="en-US" dirty="0">
              <a:solidFill>
                <a:schemeClr val="bg1"/>
              </a:solidFill>
              <a:latin typeface="Corbel" pitchFamily="34" charset="0"/>
            </a:endParaRPr>
          </a:p>
        </p:txBody>
      </p:sp>
      <p:cxnSp>
        <p:nvCxnSpPr>
          <p:cNvPr id="4" name="Straight Connector 3"/>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20400" t="19404" r="30921" b="54471"/>
          <a:stretch/>
        </p:blipFill>
        <p:spPr>
          <a:xfrm>
            <a:off x="4953000" y="609600"/>
            <a:ext cx="3570250" cy="2479625"/>
          </a:xfrm>
          <a:prstGeom prst="rect">
            <a:avLst/>
          </a:prstGeom>
          <a:ln>
            <a:solidFill>
              <a:schemeClr val="bg1"/>
            </a:solidFill>
          </a:ln>
        </p:spPr>
      </p:pic>
      <p:sp>
        <p:nvSpPr>
          <p:cNvPr id="6" name="Rectangle 5"/>
          <p:cNvSpPr/>
          <p:nvPr/>
        </p:nvSpPr>
        <p:spPr>
          <a:xfrm>
            <a:off x="762000" y="2579649"/>
            <a:ext cx="3060453" cy="584775"/>
          </a:xfrm>
          <a:prstGeom prst="rect">
            <a:avLst/>
          </a:prstGeom>
        </p:spPr>
        <p:txBody>
          <a:bodyPr wrap="none">
            <a:spAutoFit/>
          </a:bodyPr>
          <a:lstStyle/>
          <a:p>
            <a:pPr marL="0" lvl="2" algn="just"/>
            <a:r>
              <a:rPr lang="en-US" sz="3200" u="sng" dirty="0" smtClean="0">
                <a:solidFill>
                  <a:schemeClr val="bg1"/>
                </a:solidFill>
                <a:latin typeface="Corbel" pitchFamily="34" charset="0"/>
              </a:rPr>
              <a:t>REDISTRICTING</a:t>
            </a:r>
            <a:endParaRPr lang="en-US" sz="3200" u="sng" dirty="0">
              <a:solidFill>
                <a:schemeClr val="bg1"/>
              </a:solidFill>
              <a:latin typeface="Corbel" pitchFamily="34" charset="0"/>
            </a:endParaRPr>
          </a:p>
        </p:txBody>
      </p:sp>
      <p:sp>
        <p:nvSpPr>
          <p:cNvPr id="7" name="TextBox 6"/>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spTree>
    <p:extLst>
      <p:ext uri="{BB962C8B-B14F-4D97-AF65-F5344CB8AC3E}">
        <p14:creationId xmlns:p14="http://schemas.microsoft.com/office/powerpoint/2010/main" val="19080656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181225" y="2743200"/>
            <a:ext cx="4838700" cy="1504950"/>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en-US" sz="3200" cap="all" dirty="0" smtClean="0">
                <a:solidFill>
                  <a:schemeClr val="bg1"/>
                </a:solidFill>
                <a:latin typeface="Corbel" pitchFamily="34" charset="0"/>
              </a:rPr>
              <a:t>parity Projects</a:t>
            </a:r>
            <a:endParaRPr lang="en-US" sz="3200" cap="all" dirty="0">
              <a:solidFill>
                <a:schemeClr val="bg1"/>
              </a:solidFill>
              <a:latin typeface="Corbel" pitchFamily="34" charset="0"/>
            </a:endParaRPr>
          </a:p>
        </p:txBody>
      </p:sp>
    </p:spTree>
    <p:extLst>
      <p:ext uri="{BB962C8B-B14F-4D97-AF65-F5344CB8AC3E}">
        <p14:creationId xmlns:p14="http://schemas.microsoft.com/office/powerpoint/2010/main" val="12366283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07379" y="1865196"/>
            <a:ext cx="4951725" cy="3693319"/>
          </a:xfrm>
          <a:prstGeom prst="rect">
            <a:avLst/>
          </a:prstGeom>
          <a:noFill/>
        </p:spPr>
        <p:txBody>
          <a:bodyPr wrap="square" rtlCol="0">
            <a:spAutoFit/>
          </a:bodyPr>
          <a:lstStyle/>
          <a:p>
            <a:pPr marL="0" lvl="2" algn="just"/>
            <a:r>
              <a:rPr lang="en-US" b="1" i="1" dirty="0" smtClean="0">
                <a:solidFill>
                  <a:schemeClr val="bg1"/>
                </a:solidFill>
                <a:latin typeface="Corbel" pitchFamily="34" charset="0"/>
              </a:rPr>
              <a:t>Issue:</a:t>
            </a:r>
          </a:p>
          <a:p>
            <a:pPr marL="0" lvl="2" algn="just"/>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The Enterprise &amp; ISAEP Programs are currently held in four trailers outside of Murray High School.  </a:t>
            </a:r>
          </a:p>
          <a:p>
            <a:pPr marL="285750" lvl="2" indent="-285750" algn="just">
              <a:buFont typeface="Arial" pitchFamily="34" charset="0"/>
              <a:buChar char="•"/>
            </a:pPr>
            <a:endParaRPr lang="en-US" dirty="0">
              <a:solidFill>
                <a:schemeClr val="bg1"/>
              </a:solidFill>
              <a:latin typeface="Corbel" pitchFamily="34" charset="0"/>
            </a:endParaRPr>
          </a:p>
          <a:p>
            <a:pPr marL="0" lvl="2" algn="just"/>
            <a:r>
              <a:rPr lang="en-US" b="1" i="1" dirty="0" smtClean="0">
                <a:solidFill>
                  <a:schemeClr val="bg1"/>
                </a:solidFill>
                <a:latin typeface="Corbel" pitchFamily="34" charset="0"/>
              </a:rPr>
              <a:t>Solution:</a:t>
            </a:r>
          </a:p>
          <a:p>
            <a:pPr marL="0" lvl="2" algn="just"/>
            <a:endParaRPr lang="en-US" dirty="0">
              <a:solidFill>
                <a:schemeClr val="bg1"/>
              </a:solidFill>
              <a:latin typeface="Corbel" pitchFamily="34" charset="0"/>
            </a:endParaRPr>
          </a:p>
          <a:p>
            <a:pPr marL="0" lvl="2" algn="just"/>
            <a:r>
              <a:rPr lang="en-US" dirty="0" smtClean="0">
                <a:solidFill>
                  <a:schemeClr val="bg1"/>
                </a:solidFill>
                <a:latin typeface="Corbel" pitchFamily="34" charset="0"/>
              </a:rPr>
              <a:t>Relocate Albemarle Resource Center and renovate classrooms to accommodate Enterprise &amp; ISAEP programs inside the building.</a:t>
            </a:r>
          </a:p>
          <a:p>
            <a:pPr marL="0" lvl="2" algn="just"/>
            <a:endParaRPr lang="en-US" dirty="0">
              <a:solidFill>
                <a:schemeClr val="bg1"/>
              </a:solidFill>
              <a:latin typeface="Corbel" pitchFamily="34" charset="0"/>
            </a:endParaRPr>
          </a:p>
          <a:p>
            <a:pPr marL="0" lvl="2" algn="r"/>
            <a:r>
              <a:rPr lang="en-US" dirty="0" smtClean="0">
                <a:solidFill>
                  <a:schemeClr val="bg1"/>
                </a:solidFill>
                <a:latin typeface="Corbel" pitchFamily="34" charset="0"/>
              </a:rPr>
              <a:t>Estimated Cost: $529,000</a:t>
            </a:r>
          </a:p>
          <a:p>
            <a:pPr marL="742950" lvl="3" indent="-285750" algn="just">
              <a:buFont typeface="Arial" pitchFamily="34" charset="0"/>
              <a:buChar char="•"/>
            </a:pPr>
            <a:endParaRPr lang="en-US" dirty="0" smtClean="0">
              <a:solidFill>
                <a:schemeClr val="bg1"/>
              </a:solidFill>
              <a:latin typeface="Corbel" pitchFamily="34" charset="0"/>
            </a:endParaRPr>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506" t="25777" r="72426" b="45171"/>
          <a:stretch/>
        </p:blipFill>
        <p:spPr bwMode="auto">
          <a:xfrm>
            <a:off x="5575670" y="1888946"/>
            <a:ext cx="3230771" cy="3241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loud 6"/>
          <p:cNvSpPr/>
          <p:nvPr/>
        </p:nvSpPr>
        <p:spPr>
          <a:xfrm>
            <a:off x="6013659" y="2042331"/>
            <a:ext cx="1293963" cy="1190446"/>
          </a:xfrm>
          <a:prstGeom prst="cloud">
            <a:avLst/>
          </a:prstGeom>
          <a:solidFill>
            <a:schemeClr val="accent6">
              <a:alpha val="29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3999" cy="15149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67685" y="211541"/>
            <a:ext cx="4661854" cy="1077218"/>
          </a:xfrm>
          <a:prstGeom prst="rect">
            <a:avLst/>
          </a:prstGeom>
        </p:spPr>
        <p:txBody>
          <a:bodyPr wrap="none">
            <a:spAutoFit/>
          </a:bodyPr>
          <a:lstStyle/>
          <a:p>
            <a:pPr marL="0" lvl="2"/>
            <a:r>
              <a:rPr lang="en-US" sz="3200" u="sng" dirty="0" smtClean="0">
                <a:solidFill>
                  <a:schemeClr val="bg1"/>
                </a:solidFill>
                <a:latin typeface="Corbel" pitchFamily="34" charset="0"/>
              </a:rPr>
              <a:t>PARITY PROJECTS</a:t>
            </a:r>
          </a:p>
          <a:p>
            <a:pPr marL="0" lvl="2"/>
            <a:r>
              <a:rPr lang="en-US" sz="3200" dirty="0">
                <a:solidFill>
                  <a:schemeClr val="bg1"/>
                </a:solidFill>
                <a:latin typeface="Corbel" pitchFamily="34" charset="0"/>
              </a:rPr>
              <a:t>Enterprise/ISAEP Program</a:t>
            </a:r>
          </a:p>
        </p:txBody>
      </p:sp>
    </p:spTree>
    <p:extLst>
      <p:ext uri="{BB962C8B-B14F-4D97-AF65-F5344CB8AC3E}">
        <p14:creationId xmlns:p14="http://schemas.microsoft.com/office/powerpoint/2010/main" val="36662513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3999" cy="15149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67685" y="211541"/>
            <a:ext cx="3526928" cy="1077218"/>
          </a:xfrm>
          <a:prstGeom prst="rect">
            <a:avLst/>
          </a:prstGeom>
        </p:spPr>
        <p:txBody>
          <a:bodyPr wrap="none">
            <a:spAutoFit/>
          </a:bodyPr>
          <a:lstStyle/>
          <a:p>
            <a:pPr marL="0" lvl="2"/>
            <a:r>
              <a:rPr lang="en-US" sz="3200" u="sng" dirty="0" smtClean="0">
                <a:solidFill>
                  <a:schemeClr val="bg1"/>
                </a:solidFill>
                <a:latin typeface="Corbel" pitchFamily="34" charset="0"/>
              </a:rPr>
              <a:t>PARITY PROJECTS</a:t>
            </a:r>
          </a:p>
          <a:p>
            <a:pPr marL="0" lvl="2"/>
            <a:r>
              <a:rPr lang="en-US" sz="3200" dirty="0" smtClean="0">
                <a:solidFill>
                  <a:schemeClr val="bg1"/>
                </a:solidFill>
                <a:latin typeface="Corbel" pitchFamily="34" charset="0"/>
              </a:rPr>
              <a:t>Red Hill Elementary</a:t>
            </a:r>
            <a:endParaRPr lang="en-US" sz="3200" dirty="0">
              <a:solidFill>
                <a:schemeClr val="bg1"/>
              </a:solidFill>
              <a:latin typeface="Corbel" pitchFamily="34" charset="0"/>
            </a:endParaRPr>
          </a:p>
        </p:txBody>
      </p:sp>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8044" y="1684145"/>
            <a:ext cx="8363665" cy="4247317"/>
          </a:xfrm>
          <a:prstGeom prst="rect">
            <a:avLst/>
          </a:prstGeom>
          <a:noFill/>
        </p:spPr>
        <p:txBody>
          <a:bodyPr wrap="square" rtlCol="0">
            <a:spAutoFit/>
          </a:bodyPr>
          <a:lstStyle/>
          <a:p>
            <a:pPr marL="0" lvl="2" algn="just"/>
            <a:r>
              <a:rPr lang="en-US" b="1" i="1" dirty="0" smtClean="0">
                <a:solidFill>
                  <a:schemeClr val="bg1"/>
                </a:solidFill>
                <a:latin typeface="Corbel" pitchFamily="34" charset="0"/>
              </a:rPr>
              <a:t>Issue:</a:t>
            </a:r>
            <a:r>
              <a:rPr lang="en-US" dirty="0" smtClean="0">
                <a:solidFill>
                  <a:schemeClr val="bg1"/>
                </a:solidFill>
                <a:latin typeface="Corbel" pitchFamily="34" charset="0"/>
              </a:rPr>
              <a:t>	</a:t>
            </a: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The school was built in the 1970’s.  It does not benefit from the same 	amenities of other schools in the division.  It’s media center is undersized, 	administration area is insufficient, art &amp; music are held in trailers and all 	classrooms need renovation.  </a:t>
            </a:r>
          </a:p>
          <a:p>
            <a:pPr marL="0" lvl="2" algn="just"/>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	Building Capacity: 		160</a:t>
            </a:r>
            <a:r>
              <a:rPr lang="en-US" dirty="0">
                <a:solidFill>
                  <a:schemeClr val="bg1"/>
                </a:solidFill>
                <a:latin typeface="Corbel" pitchFamily="34" charset="0"/>
              </a:rPr>
              <a:t>	Media Center Size:	</a:t>
            </a:r>
            <a:r>
              <a:rPr lang="en-US" dirty="0" smtClean="0">
                <a:solidFill>
                  <a:schemeClr val="bg1"/>
                </a:solidFill>
                <a:latin typeface="Corbel" pitchFamily="34" charset="0"/>
              </a:rPr>
              <a:t>  101 students</a:t>
            </a:r>
          </a:p>
          <a:p>
            <a:pPr marL="0" lvl="2" algn="just"/>
            <a:r>
              <a:rPr lang="en-US" dirty="0" smtClean="0">
                <a:solidFill>
                  <a:schemeClr val="bg1"/>
                </a:solidFill>
                <a:latin typeface="Corbel" pitchFamily="34" charset="0"/>
              </a:rPr>
              <a:t>	2011/12 Enrollment: 	</a:t>
            </a:r>
            <a:r>
              <a:rPr lang="en-US" dirty="0">
                <a:solidFill>
                  <a:schemeClr val="bg1"/>
                </a:solidFill>
                <a:latin typeface="Corbel" pitchFamily="34" charset="0"/>
              </a:rPr>
              <a:t>174 	Gym Size</a:t>
            </a:r>
            <a:r>
              <a:rPr lang="en-US" dirty="0" smtClean="0">
                <a:solidFill>
                  <a:schemeClr val="bg1"/>
                </a:solidFill>
                <a:latin typeface="Corbel" pitchFamily="34" charset="0"/>
              </a:rPr>
              <a:t>:</a:t>
            </a:r>
            <a:r>
              <a:rPr lang="en-US" dirty="0">
                <a:solidFill>
                  <a:schemeClr val="bg1"/>
                </a:solidFill>
                <a:latin typeface="Corbel" pitchFamily="34" charset="0"/>
              </a:rPr>
              <a:t> </a:t>
            </a:r>
            <a:r>
              <a:rPr lang="en-US" dirty="0" smtClean="0">
                <a:solidFill>
                  <a:schemeClr val="bg1"/>
                </a:solidFill>
                <a:latin typeface="Corbel" pitchFamily="34" charset="0"/>
              </a:rPr>
              <a:t>  ½ </a:t>
            </a:r>
            <a:r>
              <a:rPr lang="en-US" dirty="0">
                <a:solidFill>
                  <a:schemeClr val="bg1"/>
                </a:solidFill>
                <a:latin typeface="Corbel" pitchFamily="34" charset="0"/>
              </a:rPr>
              <a:t>the size of a full </a:t>
            </a:r>
            <a:r>
              <a:rPr lang="en-US" dirty="0" smtClean="0">
                <a:solidFill>
                  <a:schemeClr val="bg1"/>
                </a:solidFill>
                <a:latin typeface="Corbel" pitchFamily="34" charset="0"/>
              </a:rPr>
              <a:t>gym</a:t>
            </a:r>
          </a:p>
          <a:p>
            <a:pPr marL="0" lvl="2" algn="just"/>
            <a:r>
              <a:rPr lang="en-US" dirty="0" smtClean="0">
                <a:solidFill>
                  <a:schemeClr val="bg1"/>
                </a:solidFill>
                <a:latin typeface="Corbel" pitchFamily="34" charset="0"/>
              </a:rPr>
              <a:t>	Projected 5 year Enrollment: 	</a:t>
            </a:r>
            <a:r>
              <a:rPr lang="en-US" dirty="0">
                <a:solidFill>
                  <a:schemeClr val="bg1"/>
                </a:solidFill>
                <a:latin typeface="Corbel" pitchFamily="34" charset="0"/>
              </a:rPr>
              <a:t>187	Trailers: 4 </a:t>
            </a:r>
          </a:p>
          <a:p>
            <a:pPr marL="0" lvl="2" algn="just"/>
            <a:r>
              <a:rPr lang="en-US" dirty="0">
                <a:solidFill>
                  <a:schemeClr val="bg1"/>
                </a:solidFill>
                <a:latin typeface="Corbel" pitchFamily="34" charset="0"/>
              </a:rPr>
              <a:t>	</a:t>
            </a:r>
          </a:p>
          <a:p>
            <a:pPr marL="0" lvl="2" algn="just"/>
            <a:r>
              <a:rPr lang="en-US" b="1" i="1" dirty="0" smtClean="0">
                <a:solidFill>
                  <a:schemeClr val="bg1"/>
                </a:solidFill>
                <a:latin typeface="Corbel" pitchFamily="34" charset="0"/>
              </a:rPr>
              <a:t>Solution:</a:t>
            </a:r>
            <a:r>
              <a:rPr lang="en-US" dirty="0" smtClean="0">
                <a:solidFill>
                  <a:schemeClr val="bg1"/>
                </a:solidFill>
                <a:latin typeface="Corbel" pitchFamily="34" charset="0"/>
              </a:rPr>
              <a:t>	</a:t>
            </a: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Construct additions to provide an art room, music room, new administration 	area, expanded media center &amp; expanded gym.  Renovate spaces inside the 	building to modernize the space.</a:t>
            </a:r>
          </a:p>
          <a:p>
            <a:pPr marL="0" lvl="2" algn="r"/>
            <a:r>
              <a:rPr lang="en-US" dirty="0" smtClean="0">
                <a:solidFill>
                  <a:schemeClr val="bg1"/>
                </a:solidFill>
                <a:latin typeface="Corbel" pitchFamily="34" charset="0"/>
              </a:rPr>
              <a:t>Estimated Cost: $5,304,000</a:t>
            </a:r>
          </a:p>
        </p:txBody>
      </p:sp>
      <p:grpSp>
        <p:nvGrpSpPr>
          <p:cNvPr id="7" name="Group 6"/>
          <p:cNvGrpSpPr/>
          <p:nvPr/>
        </p:nvGrpSpPr>
        <p:grpSpPr>
          <a:xfrm>
            <a:off x="5304622" y="320723"/>
            <a:ext cx="3320763" cy="878361"/>
            <a:chOff x="4977076" y="163773"/>
            <a:chExt cx="3320763" cy="878361"/>
          </a:xfrm>
        </p:grpSpPr>
        <p:sp>
          <p:nvSpPr>
            <p:cNvPr id="6" name="Rectangle 5"/>
            <p:cNvSpPr/>
            <p:nvPr/>
          </p:nvSpPr>
          <p:spPr>
            <a:xfrm>
              <a:off x="4977076" y="163773"/>
              <a:ext cx="3320763" cy="8783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http://www.charlottesvilletennis.org/pages/vacpta/Image/red_hill_elementary.gif"/>
            <p:cNvPicPr>
              <a:picLocks noChangeAspect="1" noChangeArrowheads="1"/>
            </p:cNvPicPr>
            <p:nvPr/>
          </p:nvPicPr>
          <p:blipFill rotWithShape="1">
            <a:blip r:embed="rId2">
              <a:extLst>
                <a:ext uri="{28A0092B-C50C-407E-A947-70E740481C1C}">
                  <a14:useLocalDpi xmlns:a14="http://schemas.microsoft.com/office/drawing/2010/main" val="0"/>
                </a:ext>
              </a:extLst>
            </a:blip>
            <a:srcRect r="15171"/>
            <a:stretch/>
          </p:blipFill>
          <p:spPr bwMode="auto">
            <a:xfrm>
              <a:off x="4977076" y="320723"/>
              <a:ext cx="3320763" cy="7214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208218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3999" cy="15149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8044" y="1672335"/>
            <a:ext cx="8363665" cy="4524315"/>
          </a:xfrm>
          <a:prstGeom prst="rect">
            <a:avLst/>
          </a:prstGeom>
          <a:noFill/>
        </p:spPr>
        <p:txBody>
          <a:bodyPr wrap="square" rtlCol="0">
            <a:spAutoFit/>
          </a:bodyPr>
          <a:lstStyle/>
          <a:p>
            <a:pPr marL="0" lvl="2" algn="just"/>
            <a:r>
              <a:rPr lang="en-US" b="1" i="1" dirty="0" smtClean="0">
                <a:solidFill>
                  <a:schemeClr val="bg1"/>
                </a:solidFill>
                <a:latin typeface="Corbel" pitchFamily="34" charset="0"/>
              </a:rPr>
              <a:t>Issue:</a:t>
            </a:r>
            <a:r>
              <a:rPr lang="en-US" dirty="0" smtClean="0">
                <a:solidFill>
                  <a:schemeClr val="bg1"/>
                </a:solidFill>
                <a:latin typeface="Corbel" pitchFamily="34" charset="0"/>
              </a:rPr>
              <a:t>	</a:t>
            </a: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The school was built in the 1960’s.  It does not benefit from the same 	amenities of other schools in the division.</a:t>
            </a:r>
          </a:p>
          <a:p>
            <a:pPr marL="0" lvl="2" algn="just"/>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	Building Capacity: 		135</a:t>
            </a:r>
            <a:r>
              <a:rPr lang="en-US" dirty="0">
                <a:solidFill>
                  <a:schemeClr val="bg1"/>
                </a:solidFill>
                <a:latin typeface="Corbel" pitchFamily="34" charset="0"/>
              </a:rPr>
              <a:t>	 Media Center Size:	</a:t>
            </a:r>
            <a:r>
              <a:rPr lang="en-US" dirty="0" smtClean="0">
                <a:solidFill>
                  <a:schemeClr val="bg1"/>
                </a:solidFill>
                <a:latin typeface="Corbel" pitchFamily="34" charset="0"/>
              </a:rPr>
              <a:t>155 </a:t>
            </a:r>
            <a:r>
              <a:rPr lang="en-US" dirty="0">
                <a:solidFill>
                  <a:schemeClr val="bg1"/>
                </a:solidFill>
                <a:latin typeface="Corbel" pitchFamily="34" charset="0"/>
              </a:rPr>
              <a:t>students</a:t>
            </a:r>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	2011/12 Enrollment: 	147 </a:t>
            </a:r>
            <a:r>
              <a:rPr lang="en-US" dirty="0">
                <a:solidFill>
                  <a:schemeClr val="bg1"/>
                </a:solidFill>
                <a:latin typeface="Corbel" pitchFamily="34" charset="0"/>
              </a:rPr>
              <a:t>	</a:t>
            </a:r>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	Projected 5 year Enrollment: 	167</a:t>
            </a:r>
          </a:p>
          <a:p>
            <a:pPr marL="0" lvl="2" algn="just"/>
            <a:r>
              <a:rPr lang="en-US" dirty="0">
                <a:solidFill>
                  <a:schemeClr val="bg1"/>
                </a:solidFill>
                <a:latin typeface="Corbel" pitchFamily="34" charset="0"/>
              </a:rPr>
              <a:t>		</a:t>
            </a:r>
          </a:p>
          <a:p>
            <a:pPr marL="0" lvl="2" algn="just"/>
            <a:r>
              <a:rPr lang="en-US" b="1" i="1" dirty="0" smtClean="0">
                <a:solidFill>
                  <a:schemeClr val="bg1"/>
                </a:solidFill>
                <a:latin typeface="Corbel" pitchFamily="34" charset="0"/>
              </a:rPr>
              <a:t>Solution:</a:t>
            </a:r>
            <a:r>
              <a:rPr lang="en-US" dirty="0" smtClean="0">
                <a:solidFill>
                  <a:schemeClr val="bg1"/>
                </a:solidFill>
                <a:latin typeface="Corbel" pitchFamily="34" charset="0"/>
              </a:rPr>
              <a:t>	</a:t>
            </a:r>
          </a:p>
          <a:p>
            <a:pPr marL="0" lvl="2" algn="just"/>
            <a:r>
              <a:rPr lang="en-US" dirty="0">
                <a:solidFill>
                  <a:schemeClr val="bg1"/>
                </a:solidFill>
                <a:latin typeface="Corbel" pitchFamily="34" charset="0"/>
              </a:rPr>
              <a:t>	</a:t>
            </a:r>
            <a:endParaRPr lang="en-US" dirty="0" smtClean="0">
              <a:solidFill>
                <a:schemeClr val="bg1"/>
              </a:solidFill>
              <a:latin typeface="Corbel" pitchFamily="34" charset="0"/>
            </a:endParaRP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Renovate existing building to modernize space.</a:t>
            </a: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Estimated Cost: $</a:t>
            </a:r>
            <a:r>
              <a:rPr lang="en-US" dirty="0">
                <a:solidFill>
                  <a:schemeClr val="bg1"/>
                </a:solidFill>
                <a:latin typeface="Corbel" pitchFamily="34" charset="0"/>
              </a:rPr>
              <a:t>2,153,606</a:t>
            </a:r>
          </a:p>
          <a:p>
            <a:pPr marL="0" lvl="2"/>
            <a:r>
              <a:rPr lang="en-US" dirty="0" smtClean="0">
                <a:solidFill>
                  <a:schemeClr val="bg1"/>
                </a:solidFill>
                <a:latin typeface="Corbel" pitchFamily="34" charset="0"/>
              </a:rPr>
              <a:t>	</a:t>
            </a:r>
          </a:p>
          <a:p>
            <a:pPr marL="0" lvl="2"/>
            <a:r>
              <a:rPr lang="en-US" dirty="0">
                <a:solidFill>
                  <a:schemeClr val="bg1"/>
                </a:solidFill>
                <a:latin typeface="Corbel" pitchFamily="34" charset="0"/>
              </a:rPr>
              <a:t>	</a:t>
            </a:r>
            <a:r>
              <a:rPr lang="en-US" dirty="0" smtClean="0">
                <a:solidFill>
                  <a:schemeClr val="bg1"/>
                </a:solidFill>
                <a:latin typeface="Corbel" pitchFamily="34" charset="0"/>
              </a:rPr>
              <a:t>Construct a classroom addition &amp; expand media center. </a:t>
            </a:r>
          </a:p>
          <a:p>
            <a:pPr marL="0" lvl="2"/>
            <a:r>
              <a:rPr lang="en-US" dirty="0">
                <a:solidFill>
                  <a:schemeClr val="bg1"/>
                </a:solidFill>
                <a:latin typeface="Corbel" pitchFamily="34" charset="0"/>
              </a:rPr>
              <a:t>	</a:t>
            </a:r>
            <a:r>
              <a:rPr lang="en-US" dirty="0" smtClean="0">
                <a:solidFill>
                  <a:schemeClr val="bg1"/>
                </a:solidFill>
                <a:latin typeface="Corbel" pitchFamily="34" charset="0"/>
              </a:rPr>
              <a:t>Estimated </a:t>
            </a:r>
            <a:r>
              <a:rPr lang="en-US" dirty="0">
                <a:solidFill>
                  <a:schemeClr val="bg1"/>
                </a:solidFill>
                <a:latin typeface="Corbel" pitchFamily="34" charset="0"/>
              </a:rPr>
              <a:t>Cost: $ </a:t>
            </a:r>
            <a:r>
              <a:rPr lang="en-US" dirty="0" smtClean="0">
                <a:solidFill>
                  <a:schemeClr val="bg1"/>
                </a:solidFill>
                <a:latin typeface="Corbel" pitchFamily="34" charset="0"/>
              </a:rPr>
              <a:t>2,995,496</a:t>
            </a:r>
          </a:p>
          <a:p>
            <a:pPr marL="0" lvl="2" algn="r"/>
            <a:endParaRPr lang="en-US" b="1" dirty="0">
              <a:solidFill>
                <a:schemeClr val="bg1"/>
              </a:solidFill>
              <a:latin typeface="Corbel" pitchFamily="34" charset="0"/>
            </a:endParaRPr>
          </a:p>
        </p:txBody>
      </p:sp>
      <p:pic>
        <p:nvPicPr>
          <p:cNvPr id="9218" name="Picture 2" descr="B.F. Yancey Elementary School"/>
          <p:cNvPicPr>
            <a:picLocks noChangeAspect="1" noChangeArrowheads="1"/>
          </p:cNvPicPr>
          <p:nvPr/>
        </p:nvPicPr>
        <p:blipFill rotWithShape="1">
          <a:blip r:embed="rId2">
            <a:extLst>
              <a:ext uri="{28A0092B-C50C-407E-A947-70E740481C1C}">
                <a14:useLocalDpi xmlns:a14="http://schemas.microsoft.com/office/drawing/2010/main" val="0"/>
              </a:ext>
            </a:extLst>
          </a:blip>
          <a:srcRect l="10584" r="15234"/>
          <a:stretch/>
        </p:blipFill>
        <p:spPr bwMode="auto">
          <a:xfrm>
            <a:off x="4500747" y="534480"/>
            <a:ext cx="4248457" cy="63713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67685" y="211541"/>
            <a:ext cx="3439147" cy="1077218"/>
          </a:xfrm>
          <a:prstGeom prst="rect">
            <a:avLst/>
          </a:prstGeom>
        </p:spPr>
        <p:txBody>
          <a:bodyPr wrap="none">
            <a:spAutoFit/>
          </a:bodyPr>
          <a:lstStyle/>
          <a:p>
            <a:pPr marL="0" lvl="2"/>
            <a:r>
              <a:rPr lang="en-US" sz="3200" u="sng" dirty="0" smtClean="0">
                <a:solidFill>
                  <a:schemeClr val="bg1"/>
                </a:solidFill>
                <a:latin typeface="Corbel" pitchFamily="34" charset="0"/>
              </a:rPr>
              <a:t>PARITY PROJECTS</a:t>
            </a:r>
          </a:p>
          <a:p>
            <a:pPr marL="0" lvl="2"/>
            <a:r>
              <a:rPr lang="en-US" sz="3200" dirty="0" smtClean="0">
                <a:solidFill>
                  <a:schemeClr val="bg1"/>
                </a:solidFill>
                <a:latin typeface="Corbel" pitchFamily="34" charset="0"/>
              </a:rPr>
              <a:t>Yancey Elementary</a:t>
            </a:r>
            <a:endParaRPr lang="en-US" sz="3200" dirty="0">
              <a:solidFill>
                <a:schemeClr val="bg1"/>
              </a:solidFill>
              <a:latin typeface="Corbel" pitchFamily="34" charset="0"/>
            </a:endParaRPr>
          </a:p>
        </p:txBody>
      </p:sp>
    </p:spTree>
    <p:extLst>
      <p:ext uri="{BB962C8B-B14F-4D97-AF65-F5344CB8AC3E}">
        <p14:creationId xmlns:p14="http://schemas.microsoft.com/office/powerpoint/2010/main" val="643835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9143999" cy="15149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8044" y="1576801"/>
            <a:ext cx="8363665" cy="4801314"/>
          </a:xfrm>
          <a:prstGeom prst="rect">
            <a:avLst/>
          </a:prstGeom>
          <a:noFill/>
        </p:spPr>
        <p:txBody>
          <a:bodyPr wrap="square" rtlCol="0">
            <a:spAutoFit/>
          </a:bodyPr>
          <a:lstStyle/>
          <a:p>
            <a:pPr marL="0" lvl="2" algn="just"/>
            <a:r>
              <a:rPr lang="en-US" b="1" i="1" dirty="0" smtClean="0">
                <a:solidFill>
                  <a:schemeClr val="bg1"/>
                </a:solidFill>
                <a:latin typeface="Corbel" pitchFamily="34" charset="0"/>
              </a:rPr>
              <a:t>Issue:</a:t>
            </a:r>
            <a:r>
              <a:rPr lang="en-US" dirty="0" smtClean="0">
                <a:solidFill>
                  <a:schemeClr val="bg1"/>
                </a:solidFill>
                <a:latin typeface="Corbel" pitchFamily="34" charset="0"/>
              </a:rPr>
              <a:t>	</a:t>
            </a: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The school was built in the 1970’s.  It does not benefit from the same 	amenities of other schools in the division &amp; </a:t>
            </a:r>
            <a:r>
              <a:rPr lang="en-US" dirty="0" smtClean="0">
                <a:solidFill>
                  <a:schemeClr val="bg1"/>
                </a:solidFill>
                <a:latin typeface="Corbel" pitchFamily="34" charset="0"/>
              </a:rPr>
              <a:t>some areas need </a:t>
            </a:r>
            <a:r>
              <a:rPr lang="en-US" dirty="0" smtClean="0">
                <a:solidFill>
                  <a:schemeClr val="bg1"/>
                </a:solidFill>
                <a:latin typeface="Corbel" pitchFamily="34" charset="0"/>
              </a:rPr>
              <a:t>to be </a:t>
            </a:r>
            <a:r>
              <a:rPr lang="en-US" dirty="0" smtClean="0">
                <a:solidFill>
                  <a:schemeClr val="bg1"/>
                </a:solidFill>
                <a:latin typeface="Corbel" pitchFamily="34" charset="0"/>
              </a:rPr>
              <a:t>	modernized</a:t>
            </a:r>
            <a:r>
              <a:rPr lang="en-US" dirty="0" smtClean="0">
                <a:solidFill>
                  <a:schemeClr val="bg1"/>
                </a:solidFill>
                <a:latin typeface="Corbel" pitchFamily="34" charset="0"/>
              </a:rPr>
              <a:t>.</a:t>
            </a:r>
          </a:p>
          <a:p>
            <a:pPr marL="0" lvl="2" algn="just"/>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	Building Capacity: 		1114</a:t>
            </a:r>
            <a:r>
              <a:rPr lang="en-US" dirty="0">
                <a:solidFill>
                  <a:schemeClr val="bg1"/>
                </a:solidFill>
                <a:latin typeface="Corbel" pitchFamily="34" charset="0"/>
              </a:rPr>
              <a:t>	 </a:t>
            </a:r>
            <a:r>
              <a:rPr lang="en-US" dirty="0" smtClean="0">
                <a:solidFill>
                  <a:schemeClr val="bg1"/>
                </a:solidFill>
                <a:latin typeface="Corbel" pitchFamily="34" charset="0"/>
              </a:rPr>
              <a:t>2011/12 Enrollment: 	1034 </a:t>
            </a:r>
            <a:r>
              <a:rPr lang="en-US" dirty="0">
                <a:solidFill>
                  <a:schemeClr val="bg1"/>
                </a:solidFill>
                <a:latin typeface="Corbel" pitchFamily="34" charset="0"/>
              </a:rPr>
              <a:t>		</a:t>
            </a:r>
            <a:r>
              <a:rPr lang="en-US" dirty="0" smtClean="0">
                <a:solidFill>
                  <a:schemeClr val="bg1"/>
                </a:solidFill>
                <a:latin typeface="Corbel" pitchFamily="34" charset="0"/>
              </a:rPr>
              <a:t>			Projected 5 year Enrollment: 	</a:t>
            </a:r>
            <a:r>
              <a:rPr lang="en-US" dirty="0" smtClean="0">
                <a:solidFill>
                  <a:schemeClr val="bg1"/>
                </a:solidFill>
                <a:latin typeface="Corbel" pitchFamily="34" charset="0"/>
              </a:rPr>
              <a:t>1134</a:t>
            </a:r>
          </a:p>
          <a:p>
            <a:pPr marL="0" lvl="2" algn="just"/>
            <a:r>
              <a:rPr lang="en-US" b="1" i="1" dirty="0" smtClean="0">
                <a:solidFill>
                  <a:schemeClr val="bg1"/>
                </a:solidFill>
                <a:latin typeface="Corbel" pitchFamily="34" charset="0"/>
              </a:rPr>
              <a:t>Solution</a:t>
            </a:r>
            <a:r>
              <a:rPr lang="en-US" b="1" i="1" dirty="0" smtClean="0">
                <a:solidFill>
                  <a:schemeClr val="bg1"/>
                </a:solidFill>
                <a:latin typeface="Corbel" pitchFamily="34" charset="0"/>
              </a:rPr>
              <a:t>:</a:t>
            </a:r>
            <a:r>
              <a:rPr lang="en-US" dirty="0" smtClean="0">
                <a:solidFill>
                  <a:schemeClr val="bg1"/>
                </a:solidFill>
                <a:latin typeface="Corbel" pitchFamily="34" charset="0"/>
              </a:rPr>
              <a:t>	</a:t>
            </a:r>
          </a:p>
          <a:p>
            <a:pPr marL="0" lvl="2" algn="just"/>
            <a:r>
              <a:rPr lang="en-US" dirty="0">
                <a:solidFill>
                  <a:schemeClr val="bg1"/>
                </a:solidFill>
                <a:latin typeface="Corbel" pitchFamily="34" charset="0"/>
              </a:rPr>
              <a:t>	</a:t>
            </a:r>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Upgrade food service area to add walk-in refrigeration and freezer units &amp; improve preparation areas.  </a:t>
            </a:r>
          </a:p>
          <a:p>
            <a:pPr marL="0" lvl="2" algn="r"/>
            <a:r>
              <a:rPr lang="en-US" dirty="0" smtClean="0">
                <a:solidFill>
                  <a:schemeClr val="bg1"/>
                </a:solidFill>
                <a:latin typeface="Corbel" pitchFamily="34" charset="0"/>
              </a:rPr>
              <a:t>Estimated Cost: $267,000</a:t>
            </a:r>
            <a:endParaRPr lang="en-US" dirty="0">
              <a:solidFill>
                <a:schemeClr val="bg1"/>
              </a:solidFill>
              <a:latin typeface="Corbel" pitchFamily="34" charset="0"/>
            </a:endParaRPr>
          </a:p>
          <a:p>
            <a:pPr marL="0" lvl="2"/>
            <a:r>
              <a:rPr lang="en-US" dirty="0" smtClean="0">
                <a:solidFill>
                  <a:schemeClr val="bg1"/>
                </a:solidFill>
                <a:latin typeface="Corbel" pitchFamily="34" charset="0"/>
              </a:rPr>
              <a:t>	</a:t>
            </a:r>
          </a:p>
          <a:p>
            <a:pPr algn="just"/>
            <a:r>
              <a:rPr lang="en-US" dirty="0" smtClean="0">
                <a:solidFill>
                  <a:schemeClr val="bg1"/>
                </a:solidFill>
                <a:latin typeface="Corbel" pitchFamily="34" charset="0"/>
              </a:rPr>
              <a:t>Construct new </a:t>
            </a:r>
            <a:r>
              <a:rPr lang="en-US" dirty="0">
                <a:solidFill>
                  <a:schemeClr val="bg1"/>
                </a:solidFill>
                <a:latin typeface="Corbel" pitchFamily="34" charset="0"/>
              </a:rPr>
              <a:t>entrance canopy and </a:t>
            </a:r>
            <a:r>
              <a:rPr lang="en-US" dirty="0" smtClean="0">
                <a:solidFill>
                  <a:schemeClr val="bg1"/>
                </a:solidFill>
                <a:latin typeface="Corbel" pitchFamily="34" charset="0"/>
              </a:rPr>
              <a:t>re‐face the </a:t>
            </a:r>
            <a:r>
              <a:rPr lang="en-US" dirty="0">
                <a:solidFill>
                  <a:schemeClr val="bg1"/>
                </a:solidFill>
                <a:latin typeface="Corbel" pitchFamily="34" charset="0"/>
              </a:rPr>
              <a:t>front of the main </a:t>
            </a:r>
            <a:r>
              <a:rPr lang="en-US" dirty="0" smtClean="0">
                <a:solidFill>
                  <a:schemeClr val="bg1"/>
                </a:solidFill>
                <a:latin typeface="Corbel" pitchFamily="34" charset="0"/>
              </a:rPr>
              <a:t>entrance ; renovate </a:t>
            </a:r>
            <a:r>
              <a:rPr lang="en-US" dirty="0">
                <a:solidFill>
                  <a:schemeClr val="bg1"/>
                </a:solidFill>
                <a:latin typeface="Corbel" pitchFamily="34" charset="0"/>
              </a:rPr>
              <a:t>and </a:t>
            </a:r>
            <a:r>
              <a:rPr lang="en-US" dirty="0" smtClean="0">
                <a:solidFill>
                  <a:schemeClr val="bg1"/>
                </a:solidFill>
                <a:latin typeface="Corbel" pitchFamily="34" charset="0"/>
              </a:rPr>
              <a:t>expand administrative space; construct new </a:t>
            </a:r>
            <a:r>
              <a:rPr lang="en-US" dirty="0">
                <a:solidFill>
                  <a:schemeClr val="bg1"/>
                </a:solidFill>
                <a:latin typeface="Corbel" pitchFamily="34" charset="0"/>
              </a:rPr>
              <a:t>forum </a:t>
            </a:r>
            <a:r>
              <a:rPr lang="en-US" dirty="0" smtClean="0">
                <a:solidFill>
                  <a:schemeClr val="bg1"/>
                </a:solidFill>
                <a:latin typeface="Corbel" pitchFamily="34" charset="0"/>
              </a:rPr>
              <a:t>space.</a:t>
            </a:r>
          </a:p>
          <a:p>
            <a:pPr algn="r"/>
            <a:r>
              <a:rPr lang="en-US" dirty="0" smtClean="0">
                <a:solidFill>
                  <a:schemeClr val="bg1"/>
                </a:solidFill>
                <a:latin typeface="Corbel" pitchFamily="34" charset="0"/>
              </a:rPr>
              <a:t>Estimated </a:t>
            </a:r>
            <a:r>
              <a:rPr lang="en-US" dirty="0">
                <a:solidFill>
                  <a:schemeClr val="bg1"/>
                </a:solidFill>
                <a:latin typeface="Corbel" pitchFamily="34" charset="0"/>
              </a:rPr>
              <a:t>Cost: $ </a:t>
            </a:r>
            <a:r>
              <a:rPr lang="en-US" dirty="0" smtClean="0">
                <a:solidFill>
                  <a:schemeClr val="bg1"/>
                </a:solidFill>
                <a:latin typeface="Corbel" pitchFamily="34" charset="0"/>
              </a:rPr>
              <a:t>1,924,000</a:t>
            </a:r>
          </a:p>
          <a:p>
            <a:pPr marL="0" lvl="2" algn="r"/>
            <a:endParaRPr lang="en-US" b="1" dirty="0">
              <a:solidFill>
                <a:schemeClr val="bg1"/>
              </a:solidFill>
              <a:latin typeface="Corbel" pitchFamily="34" charset="0"/>
            </a:endParaRPr>
          </a:p>
        </p:txBody>
      </p:sp>
      <p:pic>
        <p:nvPicPr>
          <p:cNvPr id="4098" name="Picture 2" descr="http://www.youthsportsnow.com/files/imagecache/feature-article/images/WesternLogo_21.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496334" y="172078"/>
            <a:ext cx="2204305" cy="122586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367685" y="211541"/>
            <a:ext cx="5537350" cy="1077218"/>
          </a:xfrm>
          <a:prstGeom prst="rect">
            <a:avLst/>
          </a:prstGeom>
        </p:spPr>
        <p:txBody>
          <a:bodyPr wrap="none">
            <a:spAutoFit/>
          </a:bodyPr>
          <a:lstStyle/>
          <a:p>
            <a:pPr marL="0" lvl="2"/>
            <a:r>
              <a:rPr lang="en-US" sz="3200" u="sng" dirty="0" smtClean="0">
                <a:solidFill>
                  <a:schemeClr val="bg1"/>
                </a:solidFill>
                <a:latin typeface="Corbel" pitchFamily="34" charset="0"/>
              </a:rPr>
              <a:t>PARITY PROJECTS</a:t>
            </a:r>
          </a:p>
          <a:p>
            <a:pPr marL="0" lvl="2"/>
            <a:r>
              <a:rPr lang="en-US" sz="3200" dirty="0" smtClean="0">
                <a:solidFill>
                  <a:schemeClr val="bg1"/>
                </a:solidFill>
                <a:latin typeface="Corbel" pitchFamily="34" charset="0"/>
              </a:rPr>
              <a:t>Western Albemarle High School</a:t>
            </a:r>
            <a:endParaRPr lang="en-US" sz="3200" dirty="0">
              <a:solidFill>
                <a:schemeClr val="bg1"/>
              </a:solidFill>
              <a:latin typeface="Corbel" pitchFamily="34" charset="0"/>
            </a:endParaRPr>
          </a:p>
        </p:txBody>
      </p:sp>
    </p:spTree>
    <p:extLst>
      <p:ext uri="{BB962C8B-B14F-4D97-AF65-F5344CB8AC3E}">
        <p14:creationId xmlns:p14="http://schemas.microsoft.com/office/powerpoint/2010/main" val="12813369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181225" y="2743200"/>
            <a:ext cx="4838700" cy="1504950"/>
          </a:xfrm>
          <a:prstGeom prst="round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en-US" sz="3200" cap="all" dirty="0" smtClean="0">
                <a:solidFill>
                  <a:schemeClr val="bg1"/>
                </a:solidFill>
                <a:latin typeface="Corbel" pitchFamily="34" charset="0"/>
              </a:rPr>
              <a:t>Learning space Projects</a:t>
            </a:r>
            <a:endParaRPr lang="en-US" sz="3200" cap="all" dirty="0">
              <a:solidFill>
                <a:schemeClr val="bg1"/>
              </a:solidFill>
              <a:latin typeface="Corbel" pitchFamily="34" charset="0"/>
            </a:endParaRPr>
          </a:p>
        </p:txBody>
      </p:sp>
    </p:spTree>
    <p:extLst>
      <p:ext uri="{BB962C8B-B14F-4D97-AF65-F5344CB8AC3E}">
        <p14:creationId xmlns:p14="http://schemas.microsoft.com/office/powerpoint/2010/main" val="9656193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9143999" cy="15149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67685" y="211541"/>
            <a:ext cx="5223481" cy="1077218"/>
          </a:xfrm>
          <a:prstGeom prst="rect">
            <a:avLst/>
          </a:prstGeom>
        </p:spPr>
        <p:txBody>
          <a:bodyPr wrap="none">
            <a:spAutoFit/>
          </a:bodyPr>
          <a:lstStyle/>
          <a:p>
            <a:pPr marL="0" lvl="2"/>
            <a:r>
              <a:rPr lang="en-US" sz="3200" u="sng" dirty="0" smtClean="0">
                <a:solidFill>
                  <a:schemeClr val="bg1"/>
                </a:solidFill>
                <a:latin typeface="Corbel" pitchFamily="34" charset="0"/>
              </a:rPr>
              <a:t>LEARNING SPACE PROJECTS</a:t>
            </a:r>
          </a:p>
          <a:p>
            <a:pPr marL="0" lvl="2"/>
            <a:r>
              <a:rPr lang="en-US" sz="3200" dirty="0" smtClean="0">
                <a:solidFill>
                  <a:schemeClr val="bg1"/>
                </a:solidFill>
                <a:latin typeface="Corbel" pitchFamily="34" charset="0"/>
              </a:rPr>
              <a:t>Henley Middle School</a:t>
            </a:r>
            <a:endParaRPr lang="en-US" sz="3200" dirty="0">
              <a:solidFill>
                <a:schemeClr val="bg1"/>
              </a:solidFill>
              <a:latin typeface="Corbel" pitchFamily="34" charset="0"/>
            </a:endParaRPr>
          </a:p>
        </p:txBody>
      </p:sp>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8044" y="1505397"/>
            <a:ext cx="5348881" cy="2585323"/>
          </a:xfrm>
          <a:prstGeom prst="rect">
            <a:avLst/>
          </a:prstGeom>
          <a:noFill/>
        </p:spPr>
        <p:txBody>
          <a:bodyPr wrap="square" rtlCol="0">
            <a:spAutoFit/>
          </a:bodyPr>
          <a:lstStyle/>
          <a:p>
            <a:pPr marL="0" lvl="2" algn="just"/>
            <a:r>
              <a:rPr lang="en-US" b="1" i="1" dirty="0" smtClean="0">
                <a:solidFill>
                  <a:schemeClr val="bg1"/>
                </a:solidFill>
                <a:latin typeface="Corbel" pitchFamily="34" charset="0"/>
              </a:rPr>
              <a:t>Issue:</a:t>
            </a:r>
            <a:r>
              <a:rPr lang="en-US" dirty="0" smtClean="0">
                <a:solidFill>
                  <a:schemeClr val="bg1"/>
                </a:solidFill>
                <a:latin typeface="Corbel" pitchFamily="34" charset="0"/>
              </a:rPr>
              <a:t>	</a:t>
            </a:r>
          </a:p>
          <a:p>
            <a:pPr marL="0" lvl="2" algn="just"/>
            <a:r>
              <a:rPr lang="en-US" dirty="0" smtClean="0">
                <a:solidFill>
                  <a:schemeClr val="bg1"/>
                </a:solidFill>
                <a:latin typeface="Corbel" pitchFamily="34" charset="0"/>
              </a:rPr>
              <a:t>The gym &amp; media center are undersized for a school of such a large school. The school does not have a meeting space for large groups.</a:t>
            </a:r>
          </a:p>
          <a:p>
            <a:pPr marL="0" lvl="2" algn="just"/>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	2011/12 Enrollment: 		804 </a:t>
            </a:r>
          </a:p>
          <a:p>
            <a:pPr marL="0" lvl="2" algn="just"/>
            <a:r>
              <a:rPr lang="en-US" dirty="0" smtClean="0">
                <a:solidFill>
                  <a:schemeClr val="bg1"/>
                </a:solidFill>
                <a:latin typeface="Corbel" pitchFamily="34" charset="0"/>
              </a:rPr>
              <a:t>	Projected 5 year Enrollment: 		906 </a:t>
            </a:r>
          </a:p>
          <a:p>
            <a:pPr marL="0" lvl="2" algn="just"/>
            <a:endParaRPr lang="en-US" dirty="0">
              <a:solidFill>
                <a:schemeClr val="bg1"/>
              </a:solidFill>
              <a:latin typeface="Corbel" pitchFamily="34" charset="0"/>
            </a:endParaRPr>
          </a:p>
          <a:p>
            <a:pPr marL="0" lvl="2" algn="just"/>
            <a:r>
              <a:rPr lang="en-US" dirty="0" smtClean="0">
                <a:solidFill>
                  <a:schemeClr val="bg1"/>
                </a:solidFill>
                <a:latin typeface="Corbel" pitchFamily="34" charset="0"/>
              </a:rPr>
              <a:t>	Media Center Size:		655 students</a:t>
            </a:r>
          </a:p>
        </p:txBody>
      </p:sp>
      <p:sp>
        <p:nvSpPr>
          <p:cNvPr id="6" name="Rectangle 5"/>
          <p:cNvSpPr/>
          <p:nvPr/>
        </p:nvSpPr>
        <p:spPr>
          <a:xfrm>
            <a:off x="528044" y="4175882"/>
            <a:ext cx="8104909" cy="1754326"/>
          </a:xfrm>
          <a:prstGeom prst="rect">
            <a:avLst/>
          </a:prstGeom>
        </p:spPr>
        <p:txBody>
          <a:bodyPr wrap="square">
            <a:spAutoFit/>
          </a:bodyPr>
          <a:lstStyle/>
          <a:p>
            <a:pPr marL="0" lvl="2" algn="just"/>
            <a:r>
              <a:rPr lang="en-US" b="1" i="1" dirty="0">
                <a:solidFill>
                  <a:schemeClr val="bg1"/>
                </a:solidFill>
                <a:latin typeface="Corbel" pitchFamily="34" charset="0"/>
              </a:rPr>
              <a:t>Solution:</a:t>
            </a:r>
            <a:r>
              <a:rPr lang="en-US" dirty="0">
                <a:solidFill>
                  <a:schemeClr val="bg1"/>
                </a:solidFill>
                <a:latin typeface="Corbel" pitchFamily="34" charset="0"/>
              </a:rPr>
              <a:t>		</a:t>
            </a:r>
          </a:p>
          <a:p>
            <a:pPr marL="0" lvl="2" algn="just"/>
            <a:r>
              <a:rPr lang="en-US" dirty="0">
                <a:solidFill>
                  <a:schemeClr val="bg1"/>
                </a:solidFill>
                <a:latin typeface="Corbel" pitchFamily="34" charset="0"/>
              </a:rPr>
              <a:t>Construct a new auxiliary gym and </a:t>
            </a:r>
            <a:r>
              <a:rPr lang="en-US" dirty="0" smtClean="0">
                <a:solidFill>
                  <a:schemeClr val="bg1"/>
                </a:solidFill>
                <a:latin typeface="Corbel" pitchFamily="34" charset="0"/>
              </a:rPr>
              <a:t>expand </a:t>
            </a:r>
            <a:r>
              <a:rPr lang="en-US" dirty="0">
                <a:solidFill>
                  <a:schemeClr val="bg1"/>
                </a:solidFill>
                <a:latin typeface="Corbel" pitchFamily="34" charset="0"/>
              </a:rPr>
              <a:t>media </a:t>
            </a:r>
            <a:r>
              <a:rPr lang="en-US" dirty="0" smtClean="0">
                <a:solidFill>
                  <a:schemeClr val="bg1"/>
                </a:solidFill>
                <a:latin typeface="Corbel" pitchFamily="34" charset="0"/>
              </a:rPr>
              <a:t>center:</a:t>
            </a:r>
            <a:endParaRPr lang="en-US" dirty="0">
              <a:solidFill>
                <a:schemeClr val="bg1"/>
              </a:solidFill>
              <a:latin typeface="Corbel" pitchFamily="34" charset="0"/>
            </a:endParaRPr>
          </a:p>
          <a:p>
            <a:pPr marL="0" lvl="2" algn="just"/>
            <a:r>
              <a:rPr lang="en-US" dirty="0" smtClean="0">
                <a:solidFill>
                  <a:schemeClr val="bg1"/>
                </a:solidFill>
                <a:latin typeface="Corbel" pitchFamily="34" charset="0"/>
              </a:rPr>
              <a:t>Estimated Cost: $3,252,000</a:t>
            </a:r>
          </a:p>
          <a:p>
            <a:pPr marL="0" lvl="2"/>
            <a:endParaRPr lang="en-US" dirty="0" smtClean="0">
              <a:solidFill>
                <a:schemeClr val="bg1"/>
              </a:solidFill>
              <a:latin typeface="Corbel" pitchFamily="34" charset="0"/>
            </a:endParaRPr>
          </a:p>
          <a:p>
            <a:pPr marL="0" lvl="2"/>
            <a:r>
              <a:rPr lang="en-US" dirty="0" smtClean="0">
                <a:solidFill>
                  <a:schemeClr val="bg1"/>
                </a:solidFill>
                <a:latin typeface="Corbel" pitchFamily="34" charset="0"/>
              </a:rPr>
              <a:t>Create forum space in old admin area and construct a new admin area:</a:t>
            </a:r>
          </a:p>
          <a:p>
            <a:pPr marL="0" lvl="2"/>
            <a:r>
              <a:rPr lang="en-US" dirty="0" smtClean="0">
                <a:solidFill>
                  <a:schemeClr val="bg1"/>
                </a:solidFill>
                <a:latin typeface="Corbel" pitchFamily="34" charset="0"/>
              </a:rPr>
              <a:t>Estimated Cost: $1,796,000</a:t>
            </a:r>
            <a:endParaRPr lang="en-US" dirty="0">
              <a:solidFill>
                <a:schemeClr val="bg1"/>
              </a:solidFill>
              <a:latin typeface="Corbel" pitchFamily="34" charset="0"/>
            </a:endParaRPr>
          </a:p>
        </p:txBody>
      </p:sp>
      <p:pic>
        <p:nvPicPr>
          <p:cNvPr id="2050" name="Picture 2" descr="http://4.bp.blogspot.com/_dABBSbQFDdM/SwyG3VjEEEI/AAAAAAAAAHk/P9HQjL153Tc/s1600/DSC0620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415" r="24005"/>
          <a:stretch/>
        </p:blipFill>
        <p:spPr bwMode="auto">
          <a:xfrm>
            <a:off x="6168787" y="863951"/>
            <a:ext cx="2672687" cy="3103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3767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3999" cy="15149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67685" y="211541"/>
            <a:ext cx="5507854" cy="1077218"/>
          </a:xfrm>
          <a:prstGeom prst="rect">
            <a:avLst/>
          </a:prstGeom>
        </p:spPr>
        <p:txBody>
          <a:bodyPr wrap="none">
            <a:spAutoFit/>
          </a:bodyPr>
          <a:lstStyle/>
          <a:p>
            <a:pPr marL="0" lvl="2"/>
            <a:r>
              <a:rPr lang="en-US" sz="3200" u="sng" dirty="0" smtClean="0">
                <a:solidFill>
                  <a:schemeClr val="bg1"/>
                </a:solidFill>
                <a:latin typeface="Corbel" pitchFamily="34" charset="0"/>
              </a:rPr>
              <a:t>LEARNING SPACE PROJECTS</a:t>
            </a:r>
          </a:p>
          <a:p>
            <a:pPr marL="0" lvl="2"/>
            <a:r>
              <a:rPr lang="en-US" sz="3200" dirty="0">
                <a:solidFill>
                  <a:schemeClr val="bg1"/>
                </a:solidFill>
                <a:latin typeface="Corbel" pitchFamily="34" charset="0"/>
              </a:rPr>
              <a:t>Contemporary Learning Spaces</a:t>
            </a:r>
          </a:p>
        </p:txBody>
      </p:sp>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8044" y="1824251"/>
            <a:ext cx="8363665" cy="3693319"/>
          </a:xfrm>
          <a:prstGeom prst="rect">
            <a:avLst/>
          </a:prstGeom>
          <a:noFill/>
        </p:spPr>
        <p:txBody>
          <a:bodyPr wrap="square" rtlCol="0">
            <a:spAutoFit/>
          </a:bodyPr>
          <a:lstStyle/>
          <a:p>
            <a:pPr marL="0" lvl="2" algn="just"/>
            <a:r>
              <a:rPr lang="en-US" b="1" i="1" dirty="0" smtClean="0">
                <a:solidFill>
                  <a:schemeClr val="bg1"/>
                </a:solidFill>
                <a:latin typeface="Corbel" pitchFamily="34" charset="0"/>
              </a:rPr>
              <a:t>Issue:</a:t>
            </a:r>
            <a:r>
              <a:rPr lang="en-US" dirty="0" smtClean="0">
                <a:solidFill>
                  <a:schemeClr val="bg1"/>
                </a:solidFill>
                <a:latin typeface="Corbel" pitchFamily="34" charset="0"/>
              </a:rPr>
              <a:t>	</a:t>
            </a:r>
          </a:p>
          <a:p>
            <a:pPr marL="0" lvl="2" algn="just"/>
            <a:endParaRPr lang="en-US" dirty="0">
              <a:solidFill>
                <a:schemeClr val="bg1"/>
              </a:solidFill>
              <a:latin typeface="Corbel" pitchFamily="34" charset="0"/>
            </a:endParaRPr>
          </a:p>
          <a:p>
            <a:pPr marL="0" lvl="2" algn="just"/>
            <a:r>
              <a:rPr lang="en-US" dirty="0" smtClean="0">
                <a:solidFill>
                  <a:schemeClr val="bg1"/>
                </a:solidFill>
                <a:latin typeface="Corbel" pitchFamily="34" charset="0"/>
              </a:rPr>
              <a:t>Spaces need to evolve to meet the needs of the 21</a:t>
            </a:r>
            <a:r>
              <a:rPr lang="en-US" baseline="30000" dirty="0" smtClean="0">
                <a:solidFill>
                  <a:schemeClr val="bg1"/>
                </a:solidFill>
                <a:latin typeface="Corbel" pitchFamily="34" charset="0"/>
              </a:rPr>
              <a:t>st</a:t>
            </a:r>
            <a:r>
              <a:rPr lang="en-US" dirty="0" smtClean="0">
                <a:solidFill>
                  <a:schemeClr val="bg1"/>
                </a:solidFill>
                <a:latin typeface="Corbel" pitchFamily="34" charset="0"/>
              </a:rPr>
              <a:t> Century Student. </a:t>
            </a:r>
            <a:r>
              <a:rPr lang="en-US" dirty="0">
                <a:solidFill>
                  <a:schemeClr val="bg1"/>
                </a:solidFill>
                <a:latin typeface="Corbel" pitchFamily="34" charset="0"/>
              </a:rPr>
              <a:t>The School Board has identified “support for developing Contemporary Learning Spaces” as one of its top three areas of high priority focus within the Albemarle County Public Schools 2011-2013 Strategic Plan. 	</a:t>
            </a:r>
            <a:endParaRPr lang="en-US" dirty="0" smtClean="0">
              <a:solidFill>
                <a:schemeClr val="bg1"/>
              </a:solidFill>
              <a:latin typeface="Corbel" pitchFamily="34" charset="0"/>
            </a:endParaRPr>
          </a:p>
          <a:p>
            <a:pPr marL="0" lvl="2" algn="just"/>
            <a:endParaRPr lang="en-US" dirty="0" smtClean="0">
              <a:solidFill>
                <a:schemeClr val="bg1"/>
              </a:solidFill>
              <a:latin typeface="Corbel" pitchFamily="34" charset="0"/>
            </a:endParaRPr>
          </a:p>
          <a:p>
            <a:pPr marL="0" lvl="2" algn="just"/>
            <a:r>
              <a:rPr lang="en-US" b="1" i="1" dirty="0" smtClean="0">
                <a:solidFill>
                  <a:schemeClr val="bg1"/>
                </a:solidFill>
                <a:latin typeface="Corbel" pitchFamily="34" charset="0"/>
              </a:rPr>
              <a:t>Solution:</a:t>
            </a:r>
            <a:r>
              <a:rPr lang="en-US" dirty="0" smtClean="0">
                <a:solidFill>
                  <a:schemeClr val="bg1"/>
                </a:solidFill>
                <a:latin typeface="Corbel" pitchFamily="34" charset="0"/>
              </a:rPr>
              <a:t>		</a:t>
            </a:r>
          </a:p>
          <a:p>
            <a:pPr marL="0" lvl="2" algn="just"/>
            <a:r>
              <a:rPr lang="en-US" dirty="0">
                <a:solidFill>
                  <a:schemeClr val="bg1"/>
                </a:solidFill>
                <a:latin typeface="Corbel" pitchFamily="34" charset="0"/>
              </a:rPr>
              <a:t>	</a:t>
            </a:r>
            <a:endParaRPr lang="en-US" dirty="0" smtClean="0">
              <a:solidFill>
                <a:schemeClr val="bg1"/>
              </a:solidFill>
              <a:latin typeface="Corbel" pitchFamily="34" charset="0"/>
            </a:endParaRPr>
          </a:p>
          <a:p>
            <a:pPr marL="0" lvl="2" algn="just"/>
            <a:r>
              <a:rPr lang="en-US" dirty="0">
                <a:solidFill>
                  <a:schemeClr val="bg1"/>
                </a:solidFill>
                <a:latin typeface="Corbel" pitchFamily="34" charset="0"/>
              </a:rPr>
              <a:t>F</a:t>
            </a:r>
            <a:r>
              <a:rPr lang="en-US" dirty="0" smtClean="0">
                <a:solidFill>
                  <a:schemeClr val="bg1"/>
                </a:solidFill>
                <a:latin typeface="Corbel" pitchFamily="34" charset="0"/>
              </a:rPr>
              <a:t>und </a:t>
            </a:r>
            <a:r>
              <a:rPr lang="en-US" dirty="0">
                <a:solidFill>
                  <a:schemeClr val="bg1"/>
                </a:solidFill>
                <a:latin typeface="Corbel" pitchFamily="34" charset="0"/>
              </a:rPr>
              <a:t>needed small, contemporary renovations and refurbishments of existing school classrooms, libraries, and other elective and support </a:t>
            </a:r>
            <a:r>
              <a:rPr lang="en-US" dirty="0" smtClean="0">
                <a:solidFill>
                  <a:schemeClr val="bg1"/>
                </a:solidFill>
                <a:latin typeface="Corbel" pitchFamily="34" charset="0"/>
              </a:rPr>
              <a:t>areas.</a:t>
            </a:r>
          </a:p>
          <a:p>
            <a:pPr marL="0" lvl="2" algn="just"/>
            <a:r>
              <a:rPr lang="en-US" dirty="0">
                <a:solidFill>
                  <a:schemeClr val="bg1"/>
                </a:solidFill>
                <a:latin typeface="Corbel" pitchFamily="34" charset="0"/>
              </a:rPr>
              <a:t>	</a:t>
            </a:r>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Estimated Cost: $250,000/year</a:t>
            </a:r>
          </a:p>
        </p:txBody>
      </p:sp>
    </p:spTree>
    <p:extLst>
      <p:ext uri="{BB962C8B-B14F-4D97-AF65-F5344CB8AC3E}">
        <p14:creationId xmlns:p14="http://schemas.microsoft.com/office/powerpoint/2010/main" val="20534731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2133927"/>
            <a:ext cx="2481714" cy="923330"/>
          </a:xfrm>
          <a:prstGeom prst="rect">
            <a:avLst/>
          </a:prstGeom>
          <a:noFill/>
        </p:spPr>
        <p:txBody>
          <a:bodyPr wrap="square" rtlCol="0">
            <a:spAutoFit/>
          </a:bodyPr>
          <a:lstStyle/>
          <a:p>
            <a:pPr marL="0" lvl="2" algn="ctr"/>
            <a:endParaRPr lang="en-US" dirty="0">
              <a:solidFill>
                <a:schemeClr val="bg1"/>
              </a:solidFill>
              <a:latin typeface="Corbel" pitchFamily="34" charset="0"/>
            </a:endParaRPr>
          </a:p>
          <a:p>
            <a:pPr marL="0" lvl="2" algn="ctr"/>
            <a:endParaRPr lang="en-US" dirty="0">
              <a:solidFill>
                <a:schemeClr val="bg1"/>
              </a:solidFill>
              <a:latin typeface="Corbel" pitchFamily="34" charset="0"/>
            </a:endParaRPr>
          </a:p>
          <a:p>
            <a:pPr marL="0" lvl="2" algn="ctr"/>
            <a:endParaRPr lang="en-US" dirty="0">
              <a:solidFill>
                <a:schemeClr val="bg1"/>
              </a:solidFill>
              <a:latin typeface="Corbel" pitchFamily="34" charset="0"/>
            </a:endParaRPr>
          </a:p>
        </p:txBody>
      </p:sp>
      <p:sp>
        <p:nvSpPr>
          <p:cNvPr id="6" name="TextBox 5"/>
          <p:cNvSpPr txBox="1"/>
          <p:nvPr/>
        </p:nvSpPr>
        <p:spPr>
          <a:xfrm>
            <a:off x="3475960" y="2085833"/>
            <a:ext cx="2481714" cy="923330"/>
          </a:xfrm>
          <a:prstGeom prst="rect">
            <a:avLst/>
          </a:prstGeom>
          <a:noFill/>
        </p:spPr>
        <p:txBody>
          <a:bodyPr wrap="square" rtlCol="0">
            <a:spAutoFit/>
          </a:bodyPr>
          <a:lstStyle/>
          <a:p>
            <a:pPr marL="0" lvl="2" algn="ctr"/>
            <a:endParaRPr lang="en-US" dirty="0">
              <a:solidFill>
                <a:schemeClr val="bg1"/>
              </a:solidFill>
              <a:latin typeface="Corbel" pitchFamily="34" charset="0"/>
            </a:endParaRPr>
          </a:p>
          <a:p>
            <a:pPr marL="0" lvl="2" algn="ctr"/>
            <a:endParaRPr lang="en-US" dirty="0">
              <a:solidFill>
                <a:schemeClr val="bg1"/>
              </a:solidFill>
              <a:latin typeface="Corbel" pitchFamily="34" charset="0"/>
            </a:endParaRPr>
          </a:p>
          <a:p>
            <a:pPr marL="0" lvl="2" algn="ctr"/>
            <a:endParaRPr lang="en-US" dirty="0">
              <a:solidFill>
                <a:schemeClr val="bg1"/>
              </a:solidFill>
              <a:latin typeface="Corbel" pitchFamily="34" charset="0"/>
            </a:endParaRPr>
          </a:p>
        </p:txBody>
      </p:sp>
      <p:sp>
        <p:nvSpPr>
          <p:cNvPr id="8" name="TextBox 7"/>
          <p:cNvSpPr txBox="1"/>
          <p:nvPr/>
        </p:nvSpPr>
        <p:spPr>
          <a:xfrm>
            <a:off x="6339715" y="2192740"/>
            <a:ext cx="2481714" cy="923330"/>
          </a:xfrm>
          <a:prstGeom prst="rect">
            <a:avLst/>
          </a:prstGeom>
          <a:noFill/>
        </p:spPr>
        <p:txBody>
          <a:bodyPr wrap="square" rtlCol="0">
            <a:spAutoFit/>
          </a:bodyPr>
          <a:lstStyle/>
          <a:p>
            <a:pPr marL="0" lvl="2" algn="ctr"/>
            <a:endParaRPr lang="en-US" dirty="0">
              <a:solidFill>
                <a:schemeClr val="bg1"/>
              </a:solidFill>
              <a:latin typeface="Corbel" pitchFamily="34" charset="0"/>
            </a:endParaRPr>
          </a:p>
          <a:p>
            <a:pPr marL="0" lvl="2" algn="ctr"/>
            <a:endParaRPr lang="en-US" dirty="0">
              <a:solidFill>
                <a:schemeClr val="bg1"/>
              </a:solidFill>
              <a:latin typeface="Corbel" pitchFamily="34" charset="0"/>
            </a:endParaRPr>
          </a:p>
          <a:p>
            <a:pPr marL="0" lvl="2" algn="ctr"/>
            <a:endParaRPr lang="en-US" dirty="0">
              <a:solidFill>
                <a:schemeClr val="bg1"/>
              </a:solidFill>
              <a:latin typeface="Corbel"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459360150"/>
              </p:ext>
            </p:extLst>
          </p:nvPr>
        </p:nvGraphicFramePr>
        <p:xfrm>
          <a:off x="204715" y="949206"/>
          <a:ext cx="8761863" cy="5666685"/>
        </p:xfrm>
        <a:graphic>
          <a:graphicData uri="http://schemas.openxmlformats.org/drawingml/2006/table">
            <a:tbl>
              <a:tblPr firstRow="1" bandRow="1">
                <a:tableStyleId>{5C22544A-7EE6-4342-B048-85BDC9FD1C3A}</a:tableStyleId>
              </a:tblPr>
              <a:tblGrid>
                <a:gridCol w="2920621"/>
                <a:gridCol w="2920621"/>
                <a:gridCol w="2920621"/>
              </a:tblGrid>
              <a:tr h="728925">
                <a:tc>
                  <a:txBody>
                    <a:bodyPr/>
                    <a:lstStyle/>
                    <a:p>
                      <a:pPr algn="ctr"/>
                      <a:r>
                        <a:rPr lang="en-US" dirty="0" smtClean="0">
                          <a:latin typeface="Corbel" pitchFamily="34" charset="0"/>
                        </a:rPr>
                        <a:t>CAPACITY PROJECTS</a:t>
                      </a:r>
                      <a:endParaRPr lang="en-US" dirty="0">
                        <a:latin typeface="Corbel" pitchFamily="34" charset="0"/>
                      </a:endParaRPr>
                    </a:p>
                  </a:txBody>
                  <a:tcPr anchor="ctr"/>
                </a:tc>
                <a:tc>
                  <a:txBody>
                    <a:bodyPr/>
                    <a:lstStyle/>
                    <a:p>
                      <a:pPr algn="ctr"/>
                      <a:r>
                        <a:rPr lang="en-US" dirty="0" smtClean="0">
                          <a:latin typeface="Corbel" pitchFamily="34" charset="0"/>
                        </a:rPr>
                        <a:t>PARITY PROJECTS</a:t>
                      </a:r>
                      <a:endParaRPr lang="en-US" dirty="0">
                        <a:latin typeface="Corbel" pitchFamily="34" charset="0"/>
                      </a:endParaRPr>
                    </a:p>
                  </a:txBody>
                  <a:tcPr anchor="ctr">
                    <a:solidFill>
                      <a:srgbClr val="92D050"/>
                    </a:solidFill>
                  </a:tcPr>
                </a:tc>
                <a:tc>
                  <a:txBody>
                    <a:bodyPr/>
                    <a:lstStyle/>
                    <a:p>
                      <a:pPr algn="ctr"/>
                      <a:r>
                        <a:rPr lang="en-US" dirty="0" smtClean="0">
                          <a:latin typeface="Corbel" pitchFamily="34" charset="0"/>
                        </a:rPr>
                        <a:t>LEARNING SPACE PROJECTS</a:t>
                      </a:r>
                      <a:endParaRPr lang="en-US" dirty="0">
                        <a:latin typeface="Corbel" pitchFamily="34" charset="0"/>
                      </a:endParaRPr>
                    </a:p>
                  </a:txBody>
                  <a:tcPr anchor="ctr">
                    <a:solidFill>
                      <a:schemeClr val="accent6"/>
                    </a:solidFill>
                  </a:tcPr>
                </a:tc>
              </a:tr>
              <a:tr h="822960">
                <a:tc>
                  <a:txBody>
                    <a:bodyPr/>
                    <a:lstStyle/>
                    <a:p>
                      <a:pPr marL="0" lvl="2" algn="ctr"/>
                      <a:r>
                        <a:rPr lang="en-US" sz="1600" dirty="0" err="1" smtClean="0">
                          <a:solidFill>
                            <a:sysClr val="windowText" lastClr="000000"/>
                          </a:solidFill>
                          <a:latin typeface="Corbel" pitchFamily="34" charset="0"/>
                        </a:rPr>
                        <a:t>Agnor</a:t>
                      </a:r>
                      <a:r>
                        <a:rPr lang="en-US" sz="1600" dirty="0" smtClean="0">
                          <a:solidFill>
                            <a:sysClr val="windowText" lastClr="000000"/>
                          </a:solidFill>
                          <a:latin typeface="Corbel" pitchFamily="34" charset="0"/>
                        </a:rPr>
                        <a:t>-Hurt Addition</a:t>
                      </a:r>
                    </a:p>
                    <a:p>
                      <a:pPr marL="0" lvl="2" algn="ctr"/>
                      <a:r>
                        <a:rPr lang="en-US" sz="1600" dirty="0" smtClean="0">
                          <a:solidFill>
                            <a:sysClr val="windowText" lastClr="000000"/>
                          </a:solidFill>
                          <a:latin typeface="Corbel" pitchFamily="34" charset="0"/>
                        </a:rPr>
                        <a:t>$4.5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Enterprise Renovation</a:t>
                      </a:r>
                    </a:p>
                    <a:p>
                      <a:pPr marL="0" lvl="2" algn="ctr"/>
                      <a:r>
                        <a:rPr lang="en-US" sz="1600" dirty="0" smtClean="0">
                          <a:solidFill>
                            <a:sysClr val="windowText" lastClr="000000"/>
                          </a:solidFill>
                          <a:latin typeface="Corbel" pitchFamily="34" charset="0"/>
                        </a:rPr>
                        <a:t>$0.5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Henley Gym Addition</a:t>
                      </a:r>
                    </a:p>
                    <a:p>
                      <a:pPr marL="0" lvl="2" algn="ctr"/>
                      <a:r>
                        <a:rPr lang="en-US" sz="1600" dirty="0" smtClean="0">
                          <a:solidFill>
                            <a:sysClr val="windowText" lastClr="000000"/>
                          </a:solidFill>
                          <a:latin typeface="Corbel" pitchFamily="34" charset="0"/>
                        </a:rPr>
                        <a:t>$2.25 m</a:t>
                      </a:r>
                      <a:endParaRPr lang="en-US" sz="1600" dirty="0">
                        <a:solidFill>
                          <a:sysClr val="windowText" lastClr="000000"/>
                        </a:solidFill>
                        <a:latin typeface="Corbel" pitchFamily="34" charset="0"/>
                      </a:endParaRPr>
                    </a:p>
                  </a:txBody>
                  <a:tcPr anchor="ctr">
                    <a:solidFill>
                      <a:schemeClr val="bg1">
                        <a:lumMod val="95000"/>
                      </a:schemeClr>
                    </a:solidFill>
                  </a:tcPr>
                </a:tc>
              </a:tr>
              <a:tr h="822960">
                <a:tc>
                  <a:txBody>
                    <a:bodyPr/>
                    <a:lstStyle/>
                    <a:p>
                      <a:pPr marL="0" lvl="2" algn="ctr"/>
                      <a:r>
                        <a:rPr lang="en-US" sz="1600" dirty="0" smtClean="0">
                          <a:solidFill>
                            <a:sysClr val="windowText" lastClr="000000"/>
                          </a:solidFill>
                          <a:latin typeface="Corbel" pitchFamily="34" charset="0"/>
                        </a:rPr>
                        <a:t>Crozet Addition</a:t>
                      </a:r>
                    </a:p>
                    <a:p>
                      <a:pPr marL="0" lvl="2" algn="ctr"/>
                      <a:r>
                        <a:rPr lang="en-US" sz="1600" dirty="0" smtClean="0">
                          <a:solidFill>
                            <a:sysClr val="windowText" lastClr="000000"/>
                          </a:solidFill>
                          <a:latin typeface="Corbel" pitchFamily="34" charset="0"/>
                        </a:rPr>
                        <a:t>$5.5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Red Hill Modernization</a:t>
                      </a:r>
                    </a:p>
                    <a:p>
                      <a:pPr marL="0" lvl="2" algn="ctr"/>
                      <a:r>
                        <a:rPr lang="en-US" sz="1600" dirty="0" smtClean="0">
                          <a:solidFill>
                            <a:sysClr val="windowText" lastClr="000000"/>
                          </a:solidFill>
                          <a:latin typeface="Corbel" pitchFamily="34" charset="0"/>
                        </a:rPr>
                        <a:t>$5.25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Henley Media Center Expansion</a:t>
                      </a:r>
                    </a:p>
                    <a:p>
                      <a:pPr marL="0" lvl="2" algn="ctr"/>
                      <a:r>
                        <a:rPr lang="en-US" sz="1600" dirty="0" smtClean="0">
                          <a:solidFill>
                            <a:sysClr val="windowText" lastClr="000000"/>
                          </a:solidFill>
                          <a:latin typeface="Corbel" pitchFamily="34" charset="0"/>
                        </a:rPr>
                        <a:t>$0.75 m</a:t>
                      </a:r>
                      <a:endParaRPr lang="en-US" sz="1600" dirty="0">
                        <a:solidFill>
                          <a:sysClr val="windowText" lastClr="000000"/>
                        </a:solidFill>
                        <a:latin typeface="Corbel" pitchFamily="34" charset="0"/>
                      </a:endParaRPr>
                    </a:p>
                  </a:txBody>
                  <a:tcPr anchor="ctr">
                    <a:solidFill>
                      <a:schemeClr val="bg1">
                        <a:lumMod val="95000"/>
                      </a:schemeClr>
                    </a:solidFill>
                  </a:tcPr>
                </a:tc>
              </a:tr>
              <a:tr h="822960">
                <a:tc>
                  <a:txBody>
                    <a:bodyPr/>
                    <a:lstStyle/>
                    <a:p>
                      <a:pPr marL="0" lvl="2" algn="ctr"/>
                      <a:r>
                        <a:rPr lang="en-US" sz="1600" dirty="0" smtClean="0">
                          <a:solidFill>
                            <a:sysClr val="windowText" lastClr="000000"/>
                          </a:solidFill>
                          <a:latin typeface="Corbel" pitchFamily="34" charset="0"/>
                        </a:rPr>
                        <a:t>Stony Point Addition</a:t>
                      </a:r>
                    </a:p>
                    <a:p>
                      <a:pPr marL="0" lvl="2" algn="ctr"/>
                      <a:r>
                        <a:rPr lang="en-US" sz="1600" dirty="0" smtClean="0">
                          <a:solidFill>
                            <a:sysClr val="windowText" lastClr="000000"/>
                          </a:solidFill>
                          <a:latin typeface="Corbel" pitchFamily="34" charset="0"/>
                        </a:rPr>
                        <a:t>$2.0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Yancey Modernization</a:t>
                      </a:r>
                    </a:p>
                    <a:p>
                      <a:pPr marL="0" lvl="2" algn="ctr"/>
                      <a:r>
                        <a:rPr lang="en-US" sz="1600" dirty="0" smtClean="0">
                          <a:solidFill>
                            <a:sysClr val="windowText" lastClr="000000"/>
                          </a:solidFill>
                          <a:latin typeface="Corbel" pitchFamily="34" charset="0"/>
                        </a:rPr>
                        <a:t>$2.0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Henley Large Group Meeting Space</a:t>
                      </a:r>
                    </a:p>
                    <a:p>
                      <a:pPr marL="0" lvl="2" algn="ctr"/>
                      <a:r>
                        <a:rPr lang="en-US" sz="1600" dirty="0" smtClean="0">
                          <a:solidFill>
                            <a:sysClr val="windowText" lastClr="000000"/>
                          </a:solidFill>
                          <a:latin typeface="Corbel" pitchFamily="34" charset="0"/>
                        </a:rPr>
                        <a:t>$1.75 m</a:t>
                      </a:r>
                      <a:endParaRPr lang="en-US" sz="1600" dirty="0">
                        <a:solidFill>
                          <a:sysClr val="windowText" lastClr="000000"/>
                        </a:solidFill>
                        <a:latin typeface="Corbel" pitchFamily="34" charset="0"/>
                      </a:endParaRPr>
                    </a:p>
                  </a:txBody>
                  <a:tcPr anchor="ctr">
                    <a:solidFill>
                      <a:schemeClr val="bg1">
                        <a:lumMod val="95000"/>
                      </a:schemeClr>
                    </a:solidFill>
                  </a:tcPr>
                </a:tc>
              </a:tr>
              <a:tr h="822960">
                <a:tc>
                  <a:txBody>
                    <a:bodyPr/>
                    <a:lstStyle/>
                    <a:p>
                      <a:pPr marL="0" lvl="2" algn="ctr"/>
                      <a:r>
                        <a:rPr lang="en-US" sz="1600" dirty="0" smtClean="0">
                          <a:solidFill>
                            <a:sysClr val="windowText" lastClr="000000"/>
                          </a:solidFill>
                          <a:latin typeface="Corbel" pitchFamily="34" charset="0"/>
                        </a:rPr>
                        <a:t>Land for Future School</a:t>
                      </a:r>
                    </a:p>
                    <a:p>
                      <a:pPr marL="0" lvl="2" algn="ctr"/>
                      <a:r>
                        <a:rPr lang="en-US" sz="1600" dirty="0" smtClean="0">
                          <a:solidFill>
                            <a:sysClr val="windowText" lastClr="000000"/>
                          </a:solidFill>
                          <a:latin typeface="Corbel" pitchFamily="34" charset="0"/>
                        </a:rPr>
                        <a:t>$8.0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Yancey Addition</a:t>
                      </a:r>
                    </a:p>
                    <a:p>
                      <a:pPr marL="0" lvl="2" algn="ctr"/>
                      <a:r>
                        <a:rPr lang="en-US" sz="1600" dirty="0" smtClean="0">
                          <a:solidFill>
                            <a:sysClr val="windowText" lastClr="000000"/>
                          </a:solidFill>
                          <a:latin typeface="Corbel" pitchFamily="34" charset="0"/>
                        </a:rPr>
                        <a:t>$3.0 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r>
                        <a:rPr lang="en-US" sz="1600" dirty="0" smtClean="0">
                          <a:solidFill>
                            <a:sysClr val="windowText" lastClr="000000"/>
                          </a:solidFill>
                          <a:latin typeface="Corbel" pitchFamily="34" charset="0"/>
                        </a:rPr>
                        <a:t>Contemporary Learning Spaces</a:t>
                      </a:r>
                    </a:p>
                    <a:p>
                      <a:pPr marL="0" lvl="2" algn="ctr"/>
                      <a:r>
                        <a:rPr lang="en-US" sz="1600" dirty="0" smtClean="0">
                          <a:solidFill>
                            <a:sysClr val="windowText" lastClr="000000"/>
                          </a:solidFill>
                          <a:latin typeface="Corbel" pitchFamily="34" charset="0"/>
                        </a:rPr>
                        <a:t>$0.25 m/year</a:t>
                      </a:r>
                      <a:endParaRPr lang="en-US" sz="1600" dirty="0">
                        <a:solidFill>
                          <a:sysClr val="windowText" lastClr="000000"/>
                        </a:solidFill>
                        <a:latin typeface="Corbel" pitchFamily="34" charset="0"/>
                      </a:endParaRPr>
                    </a:p>
                  </a:txBody>
                  <a:tcPr anchor="ctr">
                    <a:solidFill>
                      <a:schemeClr val="bg1">
                        <a:lumMod val="95000"/>
                      </a:schemeClr>
                    </a:solidFill>
                  </a:tcPr>
                </a:tc>
              </a:tr>
              <a:tr h="822960">
                <a:tc>
                  <a:txBody>
                    <a:bodyPr/>
                    <a:lstStyle/>
                    <a:p>
                      <a:pPr marL="0" lvl="2" algn="ctr"/>
                      <a:endParaRPr lang="en-US" sz="1600" dirty="0">
                        <a:solidFill>
                          <a:sysClr val="windowText" lastClr="000000"/>
                        </a:solidFill>
                        <a:latin typeface="Corbel" pitchFamily="34" charset="0"/>
                      </a:endParaRPr>
                    </a:p>
                  </a:txBody>
                  <a:tcPr anchor="ctr">
                    <a:lnL w="38100" cap="flat" cmpd="sng" algn="ctr">
                      <a:noFill/>
                      <a:prstDash val="solid"/>
                      <a:round/>
                      <a:headEnd type="none" w="med" len="med"/>
                      <a:tailEnd type="none" w="med" len="med"/>
                    </a:lnL>
                    <a:lnB w="12700" cmpd="sng">
                      <a:noFill/>
                    </a:lnB>
                    <a:noFill/>
                  </a:tcPr>
                </a:tc>
                <a:tc>
                  <a:txBody>
                    <a:bodyPr/>
                    <a:lstStyle/>
                    <a:p>
                      <a:pPr marL="0" lvl="2" algn="ctr"/>
                      <a:r>
                        <a:rPr lang="en-US" sz="1600" dirty="0" smtClean="0">
                          <a:solidFill>
                            <a:sysClr val="windowText" lastClr="000000"/>
                          </a:solidFill>
                          <a:latin typeface="Corbel" pitchFamily="34" charset="0"/>
                        </a:rPr>
                        <a:t>WAHS</a:t>
                      </a:r>
                      <a:r>
                        <a:rPr lang="en-US" sz="1600" baseline="0" dirty="0" smtClean="0">
                          <a:solidFill>
                            <a:sysClr val="windowText" lastClr="000000"/>
                          </a:solidFill>
                          <a:latin typeface="Corbel" pitchFamily="34" charset="0"/>
                        </a:rPr>
                        <a:t> Kitchen Upgrades</a:t>
                      </a:r>
                    </a:p>
                    <a:p>
                      <a:pPr marL="0" lvl="2" algn="ctr"/>
                      <a:r>
                        <a:rPr lang="en-US" sz="1600" baseline="0" dirty="0" smtClean="0">
                          <a:solidFill>
                            <a:sysClr val="windowText" lastClr="000000"/>
                          </a:solidFill>
                          <a:latin typeface="Corbel" pitchFamily="34" charset="0"/>
                        </a:rPr>
                        <a:t>$.25m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endParaRPr lang="en-US" sz="1600" dirty="0">
                        <a:solidFill>
                          <a:sysClr val="windowText" lastClr="000000"/>
                        </a:solidFill>
                        <a:latin typeface="Corbel" pitchFamily="34" charset="0"/>
                      </a:endParaRPr>
                    </a:p>
                  </a:txBody>
                  <a:tcPr anchor="ctr">
                    <a:lnR w="12700" cmpd="sng">
                      <a:noFill/>
                    </a:lnR>
                    <a:lnB w="12700" cmpd="sng">
                      <a:noFill/>
                    </a:lnB>
                    <a:noFill/>
                  </a:tcPr>
                </a:tc>
              </a:tr>
              <a:tr h="822960">
                <a:tc>
                  <a:txBody>
                    <a:bodyPr/>
                    <a:lstStyle/>
                    <a:p>
                      <a:pPr marL="0" lvl="2" algn="ctr"/>
                      <a:endParaRPr lang="en-US" sz="1600" dirty="0">
                        <a:solidFill>
                          <a:sysClr val="windowText" lastClr="000000"/>
                        </a:solidFill>
                        <a:latin typeface="Corbel" pitchFamily="34" charset="0"/>
                      </a:endParaRPr>
                    </a:p>
                  </a:txBody>
                  <a:tcPr anchor="ctr">
                    <a:lnL w="38100" cap="flat" cmpd="sng" algn="ctr">
                      <a:noFill/>
                      <a:prstDash val="solid"/>
                      <a:round/>
                      <a:headEnd type="none" w="med" len="med"/>
                      <a:tailEnd type="none" w="med" len="med"/>
                    </a:lnL>
                    <a:lnT w="12700" cmpd="sng">
                      <a:noFill/>
                    </a:lnT>
                    <a:lnB w="12700" cmpd="sng">
                      <a:noFill/>
                    </a:lnB>
                    <a:noFill/>
                  </a:tcPr>
                </a:tc>
                <a:tc>
                  <a:txBody>
                    <a:bodyPr/>
                    <a:lstStyle/>
                    <a:p>
                      <a:pPr marL="0" lvl="2" algn="ctr"/>
                      <a:r>
                        <a:rPr lang="en-US" sz="1600" dirty="0" smtClean="0">
                          <a:solidFill>
                            <a:sysClr val="windowText" lastClr="000000"/>
                          </a:solidFill>
                          <a:latin typeface="Corbel" pitchFamily="34" charset="0"/>
                        </a:rPr>
                        <a:t>WAHS Modernization</a:t>
                      </a:r>
                    </a:p>
                    <a:p>
                      <a:pPr marL="0" lvl="2" algn="ctr"/>
                      <a:r>
                        <a:rPr lang="en-US" sz="1600" dirty="0" smtClean="0">
                          <a:solidFill>
                            <a:sysClr val="windowText" lastClr="000000"/>
                          </a:solidFill>
                          <a:latin typeface="Corbel" pitchFamily="34" charset="0"/>
                        </a:rPr>
                        <a:t>$2.0m</a:t>
                      </a:r>
                      <a:endParaRPr lang="en-US" sz="1600" dirty="0">
                        <a:solidFill>
                          <a:sysClr val="windowText" lastClr="000000"/>
                        </a:solidFill>
                        <a:latin typeface="Corbel" pitchFamily="34" charset="0"/>
                      </a:endParaRPr>
                    </a:p>
                  </a:txBody>
                  <a:tcPr anchor="ctr">
                    <a:solidFill>
                      <a:schemeClr val="bg1">
                        <a:lumMod val="95000"/>
                      </a:schemeClr>
                    </a:solidFill>
                  </a:tcPr>
                </a:tc>
                <a:tc>
                  <a:txBody>
                    <a:bodyPr/>
                    <a:lstStyle/>
                    <a:p>
                      <a:pPr marL="0" lvl="2" algn="ctr"/>
                      <a:endParaRPr lang="en-US" sz="1600" dirty="0">
                        <a:solidFill>
                          <a:sysClr val="windowText" lastClr="000000"/>
                        </a:solidFill>
                        <a:latin typeface="Corbel" pitchFamily="34" charset="0"/>
                      </a:endParaRPr>
                    </a:p>
                  </a:txBody>
                  <a:tcPr anchor="ctr">
                    <a:lnR w="12700" cmpd="sng">
                      <a:noFill/>
                    </a:lnR>
                    <a:lnT w="12700" cmpd="sng">
                      <a:noFill/>
                    </a:lnT>
                    <a:lnB w="12700" cmpd="sng">
                      <a:noFill/>
                    </a:lnB>
                    <a:noFill/>
                  </a:tcPr>
                </a:tc>
              </a:tr>
            </a:tbl>
          </a:graphicData>
        </a:graphic>
      </p:graphicFrame>
      <p:sp>
        <p:nvSpPr>
          <p:cNvPr id="11" name="Rectangle 10"/>
          <p:cNvSpPr/>
          <p:nvPr/>
        </p:nvSpPr>
        <p:spPr>
          <a:xfrm>
            <a:off x="1991198" y="245375"/>
            <a:ext cx="5288627" cy="584775"/>
          </a:xfrm>
          <a:prstGeom prst="rect">
            <a:avLst/>
          </a:prstGeom>
        </p:spPr>
        <p:txBody>
          <a:bodyPr wrap="none">
            <a:spAutoFit/>
          </a:bodyPr>
          <a:lstStyle/>
          <a:p>
            <a:pPr algn="just" fontAlgn="auto">
              <a:spcBef>
                <a:spcPts val="0"/>
              </a:spcBef>
              <a:spcAft>
                <a:spcPts val="0"/>
              </a:spcAft>
              <a:defRPr/>
            </a:pPr>
            <a:r>
              <a:rPr lang="en-US" sz="3200" b="1" dirty="0" smtClean="0">
                <a:solidFill>
                  <a:schemeClr val="bg1"/>
                </a:solidFill>
                <a:effectLst>
                  <a:outerShdw blurRad="38100" dist="38100" dir="2700000" algn="tl">
                    <a:srgbClr val="000000">
                      <a:alpha val="43137"/>
                    </a:srgbClr>
                  </a:outerShdw>
                </a:effectLst>
                <a:latin typeface="Corbel" pitchFamily="34" charset="0"/>
                <a:cs typeface="+mn-cs"/>
              </a:rPr>
              <a:t>HOW TO SPEND $7 MILLION</a:t>
            </a:r>
            <a:endParaRPr lang="en-US" sz="3200" b="1" dirty="0">
              <a:solidFill>
                <a:schemeClr val="bg1"/>
              </a:solidFill>
              <a:effectLst>
                <a:outerShdw blurRad="38100" dist="38100" dir="2700000" algn="tl">
                  <a:srgbClr val="000000">
                    <a:alpha val="43137"/>
                  </a:srgbClr>
                </a:outerShdw>
              </a:effectLst>
              <a:latin typeface="Corbel" pitchFamily="34" charset="0"/>
              <a:cs typeface="+mn-cs"/>
            </a:endParaRPr>
          </a:p>
        </p:txBody>
      </p:sp>
    </p:spTree>
    <p:extLst>
      <p:ext uri="{BB962C8B-B14F-4D97-AF65-F5344CB8AC3E}">
        <p14:creationId xmlns:p14="http://schemas.microsoft.com/office/powerpoint/2010/main" val="32216524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7540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528044" y="320723"/>
            <a:ext cx="4185761" cy="1077218"/>
          </a:xfrm>
          <a:prstGeom prst="rect">
            <a:avLst/>
          </a:prstGeom>
        </p:spPr>
        <p:txBody>
          <a:bodyPr wrap="none">
            <a:spAutoFit/>
          </a:bodyPr>
          <a:lstStyle/>
          <a:p>
            <a:pPr marL="0" lvl="2"/>
            <a:r>
              <a:rPr lang="en-US" sz="3200" u="sng" dirty="0" smtClean="0">
                <a:solidFill>
                  <a:schemeClr val="bg1"/>
                </a:solidFill>
                <a:latin typeface="Corbel" pitchFamily="34" charset="0"/>
              </a:rPr>
              <a:t>REDISTRICTING</a:t>
            </a:r>
          </a:p>
          <a:p>
            <a:pPr marL="0" lvl="2"/>
            <a:r>
              <a:rPr lang="en-US" sz="3200" dirty="0" err="1" smtClean="0">
                <a:solidFill>
                  <a:schemeClr val="bg1"/>
                </a:solidFill>
                <a:latin typeface="Corbel" pitchFamily="34" charset="0"/>
              </a:rPr>
              <a:t>Agnor</a:t>
            </a:r>
            <a:r>
              <a:rPr lang="en-US" sz="3200" dirty="0" smtClean="0">
                <a:solidFill>
                  <a:schemeClr val="bg1"/>
                </a:solidFill>
                <a:latin typeface="Corbel" pitchFamily="34" charset="0"/>
              </a:rPr>
              <a:t>-Hurt Elementary</a:t>
            </a:r>
            <a:endParaRPr lang="en-US" sz="3200" dirty="0">
              <a:solidFill>
                <a:schemeClr val="bg1"/>
              </a:solidFill>
              <a:latin typeface="Corbel" pitchFamily="34" charset="0"/>
            </a:endParaRPr>
          </a:p>
        </p:txBody>
      </p:sp>
      <p:sp>
        <p:nvSpPr>
          <p:cNvPr id="5" name="TextBox 4"/>
          <p:cNvSpPr txBox="1"/>
          <p:nvPr/>
        </p:nvSpPr>
        <p:spPr>
          <a:xfrm>
            <a:off x="528044" y="1415740"/>
            <a:ext cx="8363665" cy="5078313"/>
          </a:xfrm>
          <a:prstGeom prst="rect">
            <a:avLst/>
          </a:prstGeom>
          <a:noFill/>
        </p:spPr>
        <p:txBody>
          <a:bodyPr wrap="square" rtlCol="0">
            <a:spAutoFit/>
          </a:bodyPr>
          <a:lstStyle/>
          <a:p>
            <a:pPr marL="285750" lvl="2" indent="-285750" algn="just">
              <a:buFont typeface="Arial" pitchFamily="34" charset="0"/>
              <a:buChar char="•"/>
            </a:pPr>
            <a:r>
              <a:rPr lang="en-US" dirty="0" smtClean="0">
                <a:solidFill>
                  <a:schemeClr val="bg1"/>
                </a:solidFill>
                <a:latin typeface="Corbel" pitchFamily="34" charset="0"/>
              </a:rPr>
              <a:t>The school is projected to be almost </a:t>
            </a:r>
            <a:r>
              <a:rPr lang="en-US" sz="3600" b="1" dirty="0" smtClean="0">
                <a:solidFill>
                  <a:schemeClr val="bg1"/>
                </a:solidFill>
                <a:effectLst>
                  <a:outerShdw blurRad="38100" dist="38100" dir="2700000" algn="tl">
                    <a:srgbClr val="000000">
                      <a:alpha val="43137"/>
                    </a:srgbClr>
                  </a:outerShdw>
                </a:effectLst>
                <a:latin typeface="Corbel" pitchFamily="34" charset="0"/>
              </a:rPr>
              <a:t>40%</a:t>
            </a:r>
            <a:r>
              <a:rPr lang="en-US" dirty="0" smtClean="0">
                <a:solidFill>
                  <a:schemeClr val="bg1"/>
                </a:solidFill>
                <a:latin typeface="Corbel" pitchFamily="34" charset="0"/>
              </a:rPr>
              <a:t> over capacity in 5 years:</a:t>
            </a:r>
          </a:p>
          <a:p>
            <a:pPr marL="0" lvl="2" algn="just"/>
            <a:endParaRPr lang="en-US" dirty="0" smtClean="0">
              <a:solidFill>
                <a:schemeClr val="bg1"/>
              </a:solidFill>
              <a:latin typeface="Corbel" pitchFamily="34" charset="0"/>
            </a:endParaRPr>
          </a:p>
          <a:p>
            <a:pPr marL="0" lvl="2" algn="just"/>
            <a:r>
              <a:rPr lang="en-US" dirty="0">
                <a:solidFill>
                  <a:schemeClr val="bg1"/>
                </a:solidFill>
                <a:latin typeface="Corbel" pitchFamily="34" charset="0"/>
              </a:rPr>
              <a:t>	</a:t>
            </a:r>
            <a:r>
              <a:rPr lang="en-US" dirty="0" smtClean="0">
                <a:solidFill>
                  <a:schemeClr val="bg1"/>
                </a:solidFill>
                <a:latin typeface="Corbel" pitchFamily="34" charset="0"/>
              </a:rPr>
              <a:t>Building Capacity: 			464</a:t>
            </a:r>
          </a:p>
          <a:p>
            <a:pPr marL="0" lvl="2" algn="just"/>
            <a:r>
              <a:rPr lang="en-US" dirty="0" smtClean="0">
                <a:solidFill>
                  <a:schemeClr val="bg1"/>
                </a:solidFill>
                <a:latin typeface="Corbel" pitchFamily="34" charset="0"/>
              </a:rPr>
              <a:t>	2011/12 Enrollment: 		575 </a:t>
            </a:r>
            <a:r>
              <a:rPr lang="en-US" i="1" dirty="0">
                <a:solidFill>
                  <a:schemeClr val="bg1"/>
                </a:solidFill>
                <a:latin typeface="Corbel" pitchFamily="34" charset="0"/>
              </a:rPr>
              <a:t>(+111 over capacity)</a:t>
            </a:r>
          </a:p>
          <a:p>
            <a:pPr marL="0" lvl="2" algn="just"/>
            <a:r>
              <a:rPr lang="en-US" dirty="0" smtClean="0">
                <a:solidFill>
                  <a:schemeClr val="bg1"/>
                </a:solidFill>
                <a:latin typeface="Corbel" pitchFamily="34" charset="0"/>
              </a:rPr>
              <a:t>	Projected 5 year Enrollment: 		648  </a:t>
            </a:r>
            <a:r>
              <a:rPr lang="en-US" i="1" dirty="0">
                <a:solidFill>
                  <a:schemeClr val="bg1"/>
                </a:solidFill>
                <a:latin typeface="Corbel" pitchFamily="34" charset="0"/>
              </a:rPr>
              <a:t>(+184 over </a:t>
            </a:r>
            <a:r>
              <a:rPr lang="en-US" i="1" dirty="0" smtClean="0">
                <a:solidFill>
                  <a:schemeClr val="bg1"/>
                </a:solidFill>
                <a:latin typeface="Corbel" pitchFamily="34" charset="0"/>
              </a:rPr>
              <a:t>capacity)</a:t>
            </a:r>
            <a:endParaRPr lang="en-US" i="1" dirty="0">
              <a:solidFill>
                <a:schemeClr val="bg1"/>
              </a:solidFill>
              <a:latin typeface="Corbel" pitchFamily="34" charset="0"/>
            </a:endParaRPr>
          </a:p>
          <a:p>
            <a:pPr marL="0" lvl="2" algn="just"/>
            <a:r>
              <a:rPr lang="en-US" dirty="0" smtClean="0">
                <a:solidFill>
                  <a:schemeClr val="bg1"/>
                </a:solidFill>
                <a:latin typeface="Corbel" pitchFamily="34" charset="0"/>
              </a:rPr>
              <a:t>	</a:t>
            </a:r>
          </a:p>
          <a:p>
            <a:pPr marL="285750" lvl="2" indent="-285750" algn="just">
              <a:buFont typeface="Arial" pitchFamily="34" charset="0"/>
              <a:buChar char="•"/>
            </a:pPr>
            <a:r>
              <a:rPr lang="en-US" dirty="0" smtClean="0">
                <a:solidFill>
                  <a:schemeClr val="bg1"/>
                </a:solidFill>
                <a:latin typeface="Corbel" pitchFamily="34" charset="0"/>
              </a:rPr>
              <a:t>Trailers: </a:t>
            </a:r>
            <a:r>
              <a:rPr lang="en-US" dirty="0" smtClean="0">
                <a:solidFill>
                  <a:schemeClr val="bg1"/>
                </a:solidFill>
                <a:latin typeface="Corbel" pitchFamily="34" charset="0"/>
              </a:rPr>
              <a:t>3  (</a:t>
            </a:r>
            <a:r>
              <a:rPr lang="en-US" dirty="0" smtClean="0">
                <a:solidFill>
                  <a:schemeClr val="bg1"/>
                </a:solidFill>
                <a:latin typeface="Corbel" pitchFamily="34" charset="0"/>
              </a:rPr>
              <a:t>including one moved there this summer)</a:t>
            </a:r>
          </a:p>
          <a:p>
            <a:pPr marL="0" lvl="2" algn="just"/>
            <a:endParaRPr lang="en-US" dirty="0">
              <a:solidFill>
                <a:schemeClr val="bg1"/>
              </a:solidFill>
              <a:latin typeface="Corbel" pitchFamily="34" charset="0"/>
            </a:endParaRPr>
          </a:p>
          <a:p>
            <a:pPr marL="285750" lvl="2" indent="-285750" algn="just">
              <a:buFont typeface="Arial" pitchFamily="34" charset="0"/>
              <a:buChar char="•"/>
            </a:pPr>
            <a:r>
              <a:rPr lang="en-US" dirty="0">
                <a:solidFill>
                  <a:schemeClr val="bg1"/>
                </a:solidFill>
                <a:latin typeface="Corbel" pitchFamily="34" charset="0"/>
              </a:rPr>
              <a:t>Pre-K program had to be moved to </a:t>
            </a:r>
            <a:r>
              <a:rPr lang="en-US" dirty="0" err="1">
                <a:solidFill>
                  <a:schemeClr val="bg1"/>
                </a:solidFill>
                <a:latin typeface="Corbel" pitchFamily="34" charset="0"/>
              </a:rPr>
              <a:t>Woodbrook</a:t>
            </a:r>
            <a:r>
              <a:rPr lang="en-US" dirty="0">
                <a:solidFill>
                  <a:schemeClr val="bg1"/>
                </a:solidFill>
                <a:latin typeface="Corbel" pitchFamily="34" charset="0"/>
              </a:rPr>
              <a:t> for 2012/13 School Year</a:t>
            </a:r>
          </a:p>
          <a:p>
            <a:pPr marL="285750" lvl="2" indent="-285750" algn="just">
              <a:buFont typeface="Arial" pitchFamily="34" charset="0"/>
              <a:buChar char="•"/>
            </a:pPr>
            <a:endParaRPr lang="en-US" dirty="0">
              <a:solidFill>
                <a:schemeClr val="bg1"/>
              </a:solidFill>
              <a:latin typeface="Corbel" pitchFamily="34" charset="0"/>
            </a:endParaRPr>
          </a:p>
          <a:p>
            <a:pPr marL="285750" lvl="2" indent="-285750" algn="just">
              <a:buFont typeface="Arial" pitchFamily="34" charset="0"/>
              <a:buChar char="•"/>
            </a:pPr>
            <a:r>
              <a:rPr lang="en-US" dirty="0">
                <a:solidFill>
                  <a:schemeClr val="bg1"/>
                </a:solidFill>
                <a:latin typeface="Corbel" pitchFamily="34" charset="0"/>
              </a:rPr>
              <a:t>New Developments in the vicinity: </a:t>
            </a:r>
          </a:p>
          <a:p>
            <a:pPr marL="1200150" lvl="4" indent="-285750" algn="just">
              <a:buFont typeface="Arial" pitchFamily="34" charset="0"/>
              <a:buChar char="•"/>
            </a:pPr>
            <a:r>
              <a:rPr lang="en-US" dirty="0" err="1">
                <a:solidFill>
                  <a:schemeClr val="bg1"/>
                </a:solidFill>
                <a:latin typeface="Corbel" pitchFamily="34" charset="0"/>
              </a:rPr>
              <a:t>Stonefield</a:t>
            </a:r>
            <a:r>
              <a:rPr lang="en-US" dirty="0">
                <a:solidFill>
                  <a:schemeClr val="bg1"/>
                </a:solidFill>
                <a:latin typeface="Corbel" pitchFamily="34" charset="0"/>
              </a:rPr>
              <a:t>, 250 Units (Greer), </a:t>
            </a:r>
          </a:p>
          <a:p>
            <a:pPr marL="1200150" lvl="4" indent="-285750" algn="just">
              <a:buFont typeface="Arial" pitchFamily="34" charset="0"/>
              <a:buChar char="•"/>
            </a:pPr>
            <a:r>
              <a:rPr lang="en-US" dirty="0">
                <a:solidFill>
                  <a:schemeClr val="bg1"/>
                </a:solidFill>
                <a:latin typeface="Corbel" pitchFamily="34" charset="0"/>
              </a:rPr>
              <a:t>Arden Place, 212 Units (</a:t>
            </a:r>
            <a:r>
              <a:rPr lang="en-US" dirty="0" err="1">
                <a:solidFill>
                  <a:schemeClr val="bg1"/>
                </a:solidFill>
                <a:latin typeface="Corbel" pitchFamily="34" charset="0"/>
              </a:rPr>
              <a:t>Woodbrook</a:t>
            </a:r>
            <a:r>
              <a:rPr lang="en-US" dirty="0">
                <a:solidFill>
                  <a:schemeClr val="bg1"/>
                </a:solidFill>
                <a:latin typeface="Corbel" pitchFamily="34" charset="0"/>
              </a:rPr>
              <a:t>)</a:t>
            </a:r>
          </a:p>
          <a:p>
            <a:pPr marL="1200150" lvl="4" indent="-285750" algn="just">
              <a:buFont typeface="Arial" pitchFamily="34" charset="0"/>
              <a:buChar char="•"/>
            </a:pPr>
            <a:r>
              <a:rPr lang="en-US" dirty="0" err="1">
                <a:solidFill>
                  <a:schemeClr val="bg1"/>
                </a:solidFill>
                <a:latin typeface="Corbel" pitchFamily="34" charset="0"/>
              </a:rPr>
              <a:t>Treesdale</a:t>
            </a:r>
            <a:r>
              <a:rPr lang="en-US" dirty="0">
                <a:solidFill>
                  <a:schemeClr val="bg1"/>
                </a:solidFill>
                <a:latin typeface="Corbel" pitchFamily="34" charset="0"/>
              </a:rPr>
              <a:t>, 88 Units (</a:t>
            </a:r>
            <a:r>
              <a:rPr lang="en-US" dirty="0" err="1">
                <a:solidFill>
                  <a:schemeClr val="bg1"/>
                </a:solidFill>
                <a:latin typeface="Corbel" pitchFamily="34" charset="0"/>
              </a:rPr>
              <a:t>Agnor</a:t>
            </a:r>
            <a:r>
              <a:rPr lang="en-US" dirty="0">
                <a:solidFill>
                  <a:schemeClr val="bg1"/>
                </a:solidFill>
                <a:latin typeface="Corbel" pitchFamily="34" charset="0"/>
              </a:rPr>
              <a:t>-Hurt</a:t>
            </a:r>
            <a:r>
              <a:rPr lang="en-US" dirty="0" smtClean="0">
                <a:solidFill>
                  <a:schemeClr val="bg1"/>
                </a:solidFill>
                <a:latin typeface="Corbel" pitchFamily="34" charset="0"/>
              </a:rPr>
              <a:t>)</a:t>
            </a:r>
          </a:p>
          <a:p>
            <a:pPr marL="1200150" lvl="4" indent="-285750" algn="just">
              <a:buFont typeface="Arial" pitchFamily="34" charset="0"/>
              <a:buChar char="•"/>
            </a:pPr>
            <a:r>
              <a:rPr lang="en-US" dirty="0" smtClean="0">
                <a:solidFill>
                  <a:schemeClr val="bg1"/>
                </a:solidFill>
                <a:latin typeface="Corbel" pitchFamily="34" charset="0"/>
              </a:rPr>
              <a:t>Reserve at Belvedere, 294 units (</a:t>
            </a:r>
            <a:r>
              <a:rPr lang="en-US" dirty="0" err="1" smtClean="0">
                <a:solidFill>
                  <a:schemeClr val="bg1"/>
                </a:solidFill>
                <a:latin typeface="Corbel" pitchFamily="34" charset="0"/>
              </a:rPr>
              <a:t>Agnor</a:t>
            </a:r>
            <a:r>
              <a:rPr lang="en-US" dirty="0" smtClean="0">
                <a:solidFill>
                  <a:schemeClr val="bg1"/>
                </a:solidFill>
                <a:latin typeface="Corbel" pitchFamily="34" charset="0"/>
              </a:rPr>
              <a:t>-Hurt)</a:t>
            </a:r>
            <a:endParaRPr lang="en-US" dirty="0">
              <a:solidFill>
                <a:schemeClr val="bg1"/>
              </a:solidFill>
              <a:latin typeface="Corbel" pitchFamily="34" charset="0"/>
            </a:endParaRPr>
          </a:p>
          <a:p>
            <a:pPr marL="0" lvl="2" algn="just"/>
            <a:endParaRPr lang="en-US" dirty="0" smtClean="0">
              <a:solidFill>
                <a:schemeClr val="bg1"/>
              </a:solidFill>
              <a:latin typeface="Corbel" pitchFamily="34" charset="0"/>
            </a:endParaRPr>
          </a:p>
          <a:p>
            <a:pPr marL="0" lvl="2" algn="just"/>
            <a:endParaRPr lang="en-US" dirty="0" smtClean="0">
              <a:solidFill>
                <a:schemeClr val="bg1"/>
              </a:solidFill>
              <a:latin typeface="Corbel" pitchFamily="34" charset="0"/>
            </a:endParaRPr>
          </a:p>
        </p:txBody>
      </p:sp>
      <p:pic>
        <p:nvPicPr>
          <p:cNvPr id="7" name="Picture 2" descr="Agnor Hurt Element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4324" y="185964"/>
            <a:ext cx="1211976" cy="1211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4783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40666405"/>
              </p:ext>
            </p:extLst>
          </p:nvPr>
        </p:nvGraphicFramePr>
        <p:xfrm>
          <a:off x="0" y="712788"/>
          <a:ext cx="9159877" cy="6145356"/>
        </p:xfrm>
        <a:graphic>
          <a:graphicData uri="http://schemas.openxmlformats.org/drawingml/2006/table">
            <a:tbl>
              <a:tblPr firstRow="1" lastRow="1">
                <a:tableStyleId>{073A0DAA-6AF3-43AB-8588-CEC1D06C72B9}</a:tableStyleId>
              </a:tblPr>
              <a:tblGrid>
                <a:gridCol w="516834"/>
                <a:gridCol w="1351717"/>
                <a:gridCol w="2679582"/>
                <a:gridCol w="768624"/>
                <a:gridCol w="768624"/>
                <a:gridCol w="768624"/>
                <a:gridCol w="768624"/>
                <a:gridCol w="768624"/>
                <a:gridCol w="768624"/>
              </a:tblGrid>
              <a:tr h="301691">
                <a:tc gridSpan="3">
                  <a:txBody>
                    <a:bodyPr/>
                    <a:lstStyle/>
                    <a:p>
                      <a:pPr algn="ctr" fontAlgn="ctr"/>
                      <a:r>
                        <a:rPr lang="en-US" sz="1200" u="none" strike="noStrike" dirty="0" smtClean="0">
                          <a:effectLst/>
                        </a:rPr>
                        <a:t>PROJECT</a:t>
                      </a:r>
                      <a:endParaRPr lang="en-US" sz="1200" b="1" i="0" u="none" strike="noStrike" dirty="0">
                        <a:solidFill>
                          <a:srgbClr val="000000"/>
                        </a:solidFill>
                        <a:effectLst/>
                        <a:latin typeface="Corbel" pitchFamily="34" charset="0"/>
                      </a:endParaRPr>
                    </a:p>
                  </a:txBody>
                  <a:tcPr marL="5515" marR="5515" marT="5515" marB="0" anchor="ctr">
                    <a:solidFill>
                      <a:schemeClr val="bg1">
                        <a:lumMod val="50000"/>
                      </a:schemeClr>
                    </a:solidFill>
                  </a:tcPr>
                </a:tc>
                <a:tc hMerge="1">
                  <a:txBody>
                    <a:bodyPr/>
                    <a:lstStyle/>
                    <a:p>
                      <a:pPr algn="ctr" fontAlgn="ctr"/>
                      <a:endParaRPr lang="en-US" sz="600" b="1" i="0" u="none" strike="noStrike">
                        <a:solidFill>
                          <a:srgbClr val="000000"/>
                        </a:solidFill>
                        <a:effectLst/>
                        <a:latin typeface="Arial Narrow"/>
                      </a:endParaRPr>
                    </a:p>
                  </a:txBody>
                  <a:tcPr marL="5515" marR="5515" marT="5515" marB="0" anchor="ctr"/>
                </a:tc>
                <a:tc hMerge="1">
                  <a:txBody>
                    <a:bodyPr/>
                    <a:lstStyle/>
                    <a:p>
                      <a:pPr algn="ctr" fontAlgn="ctr"/>
                      <a:endParaRPr lang="en-US" sz="600" b="1" i="0" u="none" strike="noStrike" dirty="0">
                        <a:solidFill>
                          <a:srgbClr val="000000"/>
                        </a:solidFill>
                        <a:effectLst/>
                        <a:latin typeface="Arial Narrow"/>
                      </a:endParaRPr>
                    </a:p>
                  </a:txBody>
                  <a:tcPr marL="5515" marR="5515" marT="5515" marB="0" anchor="ctr"/>
                </a:tc>
                <a:tc gridSpan="6">
                  <a:txBody>
                    <a:bodyPr/>
                    <a:lstStyle/>
                    <a:p>
                      <a:pPr algn="ctr" fontAlgn="ctr"/>
                      <a:r>
                        <a:rPr lang="en-US" sz="1200" u="none" strike="noStrike" dirty="0" smtClean="0">
                          <a:effectLst/>
                        </a:rPr>
                        <a:t>YEAR</a:t>
                      </a:r>
                      <a:endParaRPr lang="en-US" sz="1200" b="1" i="0" u="none" strike="noStrike" dirty="0">
                        <a:solidFill>
                          <a:srgbClr val="000000"/>
                        </a:solidFill>
                        <a:effectLst/>
                        <a:latin typeface="Corbel" pitchFamily="34" charset="0"/>
                      </a:endParaRPr>
                    </a:p>
                  </a:txBody>
                  <a:tcPr marL="5515" marR="5515" marT="5515" marB="0" anchor="ctr">
                    <a:solidFill>
                      <a:schemeClr val="bg1">
                        <a:lumMod val="50000"/>
                      </a:schemeClr>
                    </a:solidFill>
                  </a:tcP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800" b="1" i="0" u="none" strike="noStrike">
                        <a:solidFill>
                          <a:srgbClr val="000000"/>
                        </a:solidFill>
                        <a:effectLst/>
                        <a:latin typeface="Arial Narrow"/>
                      </a:endParaRPr>
                    </a:p>
                  </a:txBody>
                  <a:tcPr marL="5515" marR="5515" marT="5515" marB="0" anchor="ctr"/>
                </a:tc>
                <a:tc hMerge="1">
                  <a:txBody>
                    <a:bodyPr/>
                    <a:lstStyle/>
                    <a:p>
                      <a:pPr algn="ctr" fontAlgn="ctr"/>
                      <a:endParaRPr lang="en-US" sz="600" b="1" i="0" u="none" strike="noStrike" dirty="0">
                        <a:solidFill>
                          <a:srgbClr val="000000"/>
                        </a:solidFill>
                        <a:effectLst/>
                        <a:latin typeface="Arial Narrow"/>
                      </a:endParaRPr>
                    </a:p>
                  </a:txBody>
                  <a:tcPr marL="5515" marR="5515" marT="5515" marB="0" anchor="ctr"/>
                </a:tc>
              </a:tr>
              <a:tr h="274309">
                <a:tc>
                  <a:txBody>
                    <a:bodyPr/>
                    <a:lstStyle/>
                    <a:p>
                      <a:pPr algn="ctr" fontAlgn="ctr"/>
                      <a:r>
                        <a:rPr lang="en-US" sz="1200" u="none" strike="noStrike" dirty="0">
                          <a:effectLst/>
                        </a:rPr>
                        <a:t>RANK</a:t>
                      </a:r>
                      <a:endParaRPr lang="en-US" sz="1200" b="1" i="0" u="none" strike="noStrike" dirty="0">
                        <a:solidFill>
                          <a:srgbClr val="000000"/>
                        </a:solidFill>
                        <a:effectLst/>
                        <a:latin typeface="Corbel" pitchFamily="34" charset="0"/>
                      </a:endParaRPr>
                    </a:p>
                  </a:txBody>
                  <a:tcPr marL="45720" marR="45720" marT="45718" marB="45718" anchor="ctr"/>
                </a:tc>
                <a:tc>
                  <a:txBody>
                    <a:bodyPr/>
                    <a:lstStyle/>
                    <a:p>
                      <a:pPr algn="ctr" fontAlgn="ctr"/>
                      <a:r>
                        <a:rPr lang="en-US" sz="1200" u="none" strike="noStrike" dirty="0" smtClean="0">
                          <a:effectLst/>
                        </a:rPr>
                        <a:t>School/Department</a:t>
                      </a:r>
                      <a:endParaRPr lang="en-US" sz="1200" b="1" i="0" u="none" strike="noStrike" dirty="0">
                        <a:solidFill>
                          <a:srgbClr val="000000"/>
                        </a:solidFill>
                        <a:effectLst/>
                        <a:latin typeface="Corbel" pitchFamily="34" charset="0"/>
                      </a:endParaRPr>
                    </a:p>
                  </a:txBody>
                  <a:tcPr marL="45720" marR="45720" marT="45718" marB="45718" anchor="ctr"/>
                </a:tc>
                <a:tc>
                  <a:txBody>
                    <a:bodyPr/>
                    <a:lstStyle/>
                    <a:p>
                      <a:pPr algn="ctr" fontAlgn="ctr"/>
                      <a:r>
                        <a:rPr lang="en-US" sz="1200" u="none" strike="noStrike" dirty="0">
                          <a:effectLst/>
                        </a:rPr>
                        <a:t>Description</a:t>
                      </a:r>
                      <a:endParaRPr lang="en-US" sz="1200" b="1" i="0" u="none" strike="noStrike" dirty="0">
                        <a:solidFill>
                          <a:srgbClr val="000000"/>
                        </a:solidFill>
                        <a:effectLst/>
                        <a:latin typeface="Corbel" pitchFamily="34" charset="0"/>
                      </a:endParaRPr>
                    </a:p>
                  </a:txBody>
                  <a:tcPr marL="45720" marR="45720" marT="45718" marB="45718"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2013/14</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2014/15</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2015/16</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2016/17</a:t>
                      </a:r>
                      <a:endParaRPr lang="en-US" sz="1200" b="1" i="0" u="none" strike="noStrike" dirty="0">
                        <a:solidFill>
                          <a:srgbClr val="000000"/>
                        </a:solidFill>
                        <a:effectLst/>
                        <a:latin typeface="Corbel" pitchFamily="34" charset="0"/>
                      </a:endParaRPr>
                    </a:p>
                  </a:txBody>
                  <a:tcPr marL="5515" marR="5515" marT="551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2017/18</a:t>
                      </a:r>
                      <a:endParaRPr lang="en-US" sz="1200" b="1" i="0" u="none" strike="noStrike" dirty="0">
                        <a:solidFill>
                          <a:srgbClr val="000000"/>
                        </a:solidFill>
                        <a:effectLst/>
                        <a:latin typeface="Corbel" pitchFamily="34" charset="0"/>
                      </a:endParaRPr>
                    </a:p>
                  </a:txBody>
                  <a:tcPr marL="5515" marR="5515" marT="5515" marB="0" anchor="ctr"/>
                </a:tc>
                <a:tc>
                  <a:txBody>
                    <a:bodyPr/>
                    <a:lstStyle/>
                    <a:p>
                      <a:pPr algn="ctr" fontAlgn="ctr"/>
                      <a:r>
                        <a:rPr lang="en-US" sz="1200" u="none" strike="noStrike" dirty="0" smtClean="0">
                          <a:effectLst/>
                        </a:rPr>
                        <a:t>Subtotal</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dirty="0">
                          <a:effectLst/>
                        </a:rPr>
                        <a:t>1</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Building Services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Maintenance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smtClean="0">
                          <a:effectLst/>
                        </a:rPr>
                        <a:t>5,560</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95000"/>
                      </a:schemeClr>
                    </a:solidFill>
                  </a:tcPr>
                </a:tc>
                <a:tc>
                  <a:txBody>
                    <a:bodyPr/>
                    <a:lstStyle/>
                    <a:p>
                      <a:pPr algn="r" fontAlgn="ctr"/>
                      <a:r>
                        <a:rPr lang="en-US" sz="1200" u="none" strike="noStrike" dirty="0" smtClean="0">
                          <a:effectLst/>
                        </a:rPr>
                        <a:t>5,323</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95000"/>
                      </a:schemeClr>
                    </a:solidFill>
                  </a:tcPr>
                </a:tc>
                <a:tc>
                  <a:txBody>
                    <a:bodyPr/>
                    <a:lstStyle/>
                    <a:p>
                      <a:pPr algn="r" fontAlgn="ctr"/>
                      <a:r>
                        <a:rPr lang="en-US" sz="1200" u="none" strike="noStrike" dirty="0">
                          <a:effectLst/>
                        </a:rPr>
                        <a:t>4,755</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5,288</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5,812</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smtClean="0">
                          <a:effectLst/>
                        </a:rPr>
                        <a:t>26,738</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2</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Technology</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State Technology Grant</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752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3,760</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Technology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Instructional Technology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575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575</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575</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650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650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3,025</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Technology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Administrative Technology</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183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261</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261</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261</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263</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1,229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Technology</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smtClean="0">
                          <a:effectLst/>
                        </a:rPr>
                        <a:t>Telecom. </a:t>
                      </a:r>
                      <a:r>
                        <a:rPr lang="en-US" sz="1200" u="none" strike="noStrike" dirty="0">
                          <a:effectLst/>
                        </a:rPr>
                        <a:t>Network Upgrade</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900</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900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1,800</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6</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Transportation</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School Bus Replacement</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1,475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1,525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1,630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1,738</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1,674</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8,042</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a:effectLst/>
                        </a:rPr>
                        <a:t>7</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Various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Storage Lease</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150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155</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159</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164</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168</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796</a:t>
                      </a:r>
                      <a:endParaRPr lang="en-US" sz="1200" b="1" i="0" u="none" strike="noStrike" dirty="0">
                        <a:solidFill>
                          <a:srgbClr val="000000"/>
                        </a:solidFill>
                        <a:effectLst/>
                        <a:latin typeface="Corbel" pitchFamily="34" charset="0"/>
                      </a:endParaRPr>
                    </a:p>
                  </a:txBody>
                  <a:tcPr marL="45720" marR="45720" marT="45718" marB="45718" anchor="ctr"/>
                </a:tc>
              </a:tr>
              <a:tr h="274309">
                <a:tc rowSpan="3">
                  <a:txBody>
                    <a:bodyPr/>
                    <a:lstStyle/>
                    <a:p>
                      <a:pPr algn="ctr" fontAlgn="ctr"/>
                      <a:r>
                        <a:rPr lang="en-US" sz="1000" i="1" u="none" strike="noStrike" dirty="0" smtClean="0">
                          <a:effectLst/>
                        </a:rPr>
                        <a:t>(8)</a:t>
                      </a:r>
                      <a:endParaRPr lang="en-US" sz="1000" b="0" i="1" u="none" strike="noStrike" dirty="0">
                        <a:solidFill>
                          <a:srgbClr val="000000"/>
                        </a:solidFill>
                        <a:effectLst/>
                        <a:latin typeface="Corbel" pitchFamily="34" charset="0"/>
                      </a:endParaRPr>
                    </a:p>
                  </a:txBody>
                  <a:tcPr marL="45720" marR="45720" marT="45718" marB="45718" anchor="ctr"/>
                </a:tc>
                <a:tc rowSpan="3">
                  <a:txBody>
                    <a:bodyPr/>
                    <a:lstStyle/>
                    <a:p>
                      <a:pPr algn="l" fontAlgn="ctr"/>
                      <a:r>
                        <a:rPr lang="en-US" sz="1200" u="none" strike="noStrike" dirty="0">
                          <a:effectLst/>
                        </a:rPr>
                        <a:t>Yancey</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sngStrike" baseline="0">
                          <a:effectLst/>
                        </a:rPr>
                        <a:t>Purchase Land +Install Septic</a:t>
                      </a:r>
                      <a:endParaRPr lang="en-US" sz="1200" b="0" i="0" u="none" strike="sngStrike" baseline="0">
                        <a:solidFill>
                          <a:srgbClr val="000000"/>
                        </a:solidFill>
                        <a:effectLst/>
                        <a:latin typeface="Corbel" pitchFamily="34" charset="0"/>
                      </a:endParaRPr>
                    </a:p>
                  </a:txBody>
                  <a:tcPr marL="45720" marR="45720" marT="45718" marB="45718" anchor="ctr"/>
                </a:tc>
                <a:tc>
                  <a:txBody>
                    <a:bodyPr/>
                    <a:lstStyle/>
                    <a:p>
                      <a:pPr algn="r" fontAlgn="b"/>
                      <a:r>
                        <a:rPr lang="en-US" sz="1200" u="none" strike="noStrike" dirty="0" smtClean="0">
                          <a:effectLst/>
                        </a:rPr>
                        <a:t>0</a:t>
                      </a:r>
                      <a:endParaRPr lang="en-US" sz="1200" b="0" i="0" u="none" strike="noStrike" dirty="0">
                        <a:solidFill>
                          <a:srgbClr val="000000"/>
                        </a:solidFill>
                        <a:effectLst/>
                        <a:latin typeface="Corbel" pitchFamily="34" charset="0"/>
                      </a:endParaRPr>
                    </a:p>
                  </a:txBody>
                  <a:tcPr marL="45720" marR="45720" marT="45718" marB="45718" anchor="b">
                    <a:pattFill prst="wdDnDiag">
                      <a:fgClr>
                        <a:schemeClr val="bg1"/>
                      </a:fgClr>
                      <a:bgClr>
                        <a:schemeClr val="bg1">
                          <a:lumMod val="95000"/>
                        </a:schemeClr>
                      </a:bgClr>
                    </a:pattFill>
                  </a:tcP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b"/>
                      <a:r>
                        <a:rPr lang="en-US" sz="1200" u="none" strike="noStrike" dirty="0" smtClean="0">
                          <a:effectLst/>
                        </a:rPr>
                        <a:t>0</a:t>
                      </a:r>
                      <a:endParaRPr lang="en-US" sz="1200" b="1" i="0" u="none" strike="noStrike" dirty="0">
                        <a:solidFill>
                          <a:srgbClr val="000000"/>
                        </a:solidFill>
                        <a:effectLst/>
                        <a:latin typeface="Corbel" pitchFamily="34" charset="0"/>
                      </a:endParaRPr>
                    </a:p>
                  </a:txBody>
                  <a:tcPr marL="45720" marR="45720" marT="45718" marB="45718" anchor="b"/>
                </a:tc>
              </a:tr>
              <a:tr h="274309">
                <a:tc vMerge="1">
                  <a:txBody>
                    <a:bodyPr/>
                    <a:lstStyle/>
                    <a:p>
                      <a:endParaRPr lang="en-US"/>
                    </a:p>
                  </a:txBody>
                  <a:tcPr/>
                </a:tc>
                <a:tc vMerge="1">
                  <a:txBody>
                    <a:bodyPr/>
                    <a:lstStyle/>
                    <a:p>
                      <a:endParaRPr lang="en-US"/>
                    </a:p>
                  </a:txBody>
                  <a:tcPr/>
                </a:tc>
                <a:tc>
                  <a:txBody>
                    <a:bodyPr/>
                    <a:lstStyle/>
                    <a:p>
                      <a:pPr algn="l" fontAlgn="ctr"/>
                      <a:r>
                        <a:rPr lang="en-US" sz="1200" u="none" strike="sngStrike" baseline="0" dirty="0">
                          <a:effectLst/>
                        </a:rPr>
                        <a:t>Roof &amp; HVAC Maintenance</a:t>
                      </a:r>
                      <a:endParaRPr lang="en-US" sz="1200" b="0" i="0" u="none" strike="sngStrike" baseline="0" dirty="0">
                        <a:solidFill>
                          <a:srgbClr val="000000"/>
                        </a:solidFill>
                        <a:effectLst/>
                        <a:latin typeface="Corbel" pitchFamily="34" charset="0"/>
                      </a:endParaRPr>
                    </a:p>
                  </a:txBody>
                  <a:tcPr marL="45720" marR="45720" marT="45718" marB="45718" anchor="ctr"/>
                </a:tc>
                <a:tc>
                  <a:txBody>
                    <a:bodyPr/>
                    <a:lstStyle/>
                    <a:p>
                      <a:pPr algn="r" fontAlgn="b"/>
                      <a:r>
                        <a:rPr lang="en-US" sz="1200" u="none" strike="noStrike" dirty="0" smtClean="0">
                          <a:effectLst/>
                        </a:rPr>
                        <a:t>0</a:t>
                      </a:r>
                      <a:endParaRPr lang="en-US" sz="1200" b="0" i="0" u="none" strike="noStrike" dirty="0">
                        <a:solidFill>
                          <a:srgbClr val="000000"/>
                        </a:solidFill>
                        <a:effectLst/>
                        <a:latin typeface="Corbel" pitchFamily="34" charset="0"/>
                      </a:endParaRPr>
                    </a:p>
                  </a:txBody>
                  <a:tcPr marL="45720" marR="45720" marT="45718" marB="45718" anchor="b">
                    <a:pattFill prst="wdDnDiag">
                      <a:fgClr>
                        <a:schemeClr val="bg1"/>
                      </a:fgClr>
                      <a:bgClr>
                        <a:schemeClr val="bg1">
                          <a:lumMod val="95000"/>
                        </a:schemeClr>
                      </a:bgClr>
                    </a:pattFill>
                  </a:tcPr>
                </a:tc>
                <a:tc>
                  <a:txBody>
                    <a:bodyPr/>
                    <a:lstStyle/>
                    <a:p>
                      <a:pPr algn="r" fontAlgn="b"/>
                      <a:r>
                        <a:rPr lang="en-US" sz="1200" u="none" strike="noStrike" dirty="0" smtClean="0">
                          <a:effectLst/>
                        </a:rPr>
                        <a:t>0</a:t>
                      </a:r>
                      <a:endParaRPr lang="en-US" sz="1200" b="0" i="0" u="none" strike="noStrike" dirty="0">
                        <a:solidFill>
                          <a:srgbClr val="000000"/>
                        </a:solidFill>
                        <a:effectLst/>
                        <a:latin typeface="Corbel" pitchFamily="34" charset="0"/>
                      </a:endParaRPr>
                    </a:p>
                  </a:txBody>
                  <a:tcPr marL="45720" marR="45720" marT="45718" marB="45718" anchor="b">
                    <a:pattFill prst="wdDnDiag">
                      <a:fgClr>
                        <a:schemeClr val="bg1"/>
                      </a:fgClr>
                      <a:bgClr>
                        <a:schemeClr val="bg1">
                          <a:lumMod val="95000"/>
                        </a:schemeClr>
                      </a:bgClr>
                    </a:pattFill>
                  </a:tcP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r" fontAlgn="b"/>
                      <a:r>
                        <a:rPr lang="en-US" sz="1200" u="none" strike="noStrike" dirty="0" smtClean="0">
                          <a:effectLst/>
                        </a:rPr>
                        <a:t>0</a:t>
                      </a:r>
                      <a:endParaRPr lang="en-US" sz="1200" b="1" i="0" u="none" strike="noStrike" dirty="0">
                        <a:solidFill>
                          <a:srgbClr val="000000"/>
                        </a:solidFill>
                        <a:effectLst/>
                        <a:latin typeface="Corbel" pitchFamily="34" charset="0"/>
                      </a:endParaRPr>
                    </a:p>
                  </a:txBody>
                  <a:tcPr marL="45720" marR="45720" marT="45718" marB="45718" anchor="b"/>
                </a:tc>
              </a:tr>
              <a:tr h="274309">
                <a:tc vMerge="1">
                  <a:txBody>
                    <a:bodyPr/>
                    <a:lstStyle/>
                    <a:p>
                      <a:endParaRPr lang="en-US"/>
                    </a:p>
                  </a:txBody>
                  <a:tcPr/>
                </a:tc>
                <a:tc vMerge="1">
                  <a:txBody>
                    <a:bodyPr/>
                    <a:lstStyle/>
                    <a:p>
                      <a:endParaRPr lang="en-US"/>
                    </a:p>
                  </a:txBody>
                  <a:tcPr/>
                </a:tc>
                <a:tc>
                  <a:txBody>
                    <a:bodyPr/>
                    <a:lstStyle/>
                    <a:p>
                      <a:pPr algn="l" fontAlgn="ctr"/>
                      <a:r>
                        <a:rPr lang="en-US" sz="1200" u="none" strike="sngStrike" baseline="0" dirty="0">
                          <a:effectLst/>
                        </a:rPr>
                        <a:t>Modernization + Addition</a:t>
                      </a:r>
                      <a:endParaRPr lang="en-US" sz="1200" b="0" i="0" u="none" strike="sngStrike" baseline="0" dirty="0">
                        <a:solidFill>
                          <a:srgbClr val="000000"/>
                        </a:solidFill>
                        <a:effectLst/>
                        <a:latin typeface="Corbel" pitchFamily="34" charset="0"/>
                      </a:endParaRPr>
                    </a:p>
                  </a:txBody>
                  <a:tcPr marL="45720" marR="45720" marT="45718" marB="45718" anchor="ct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n-US" sz="1200" u="none" strike="noStrike" dirty="0" smtClean="0">
                          <a:effectLst/>
                        </a:rPr>
                        <a:t>0</a:t>
                      </a:r>
                      <a:endParaRPr lang="en-US" sz="1200" b="0" i="0" u="none" strike="noStrike" dirty="0" smtClean="0">
                        <a:solidFill>
                          <a:srgbClr val="000000"/>
                        </a:solidFill>
                        <a:effectLst/>
                        <a:latin typeface="Corbel" pitchFamily="34" charset="0"/>
                      </a:endParaRPr>
                    </a:p>
                  </a:txBody>
                  <a:tcPr marL="45720" marR="45720" marT="45718" marB="45718" anchor="b">
                    <a:pattFill prst="wdDnDiag">
                      <a:fgClr>
                        <a:schemeClr val="bg1"/>
                      </a:fgClr>
                      <a:bgClr>
                        <a:schemeClr val="bg1">
                          <a:lumMod val="95000"/>
                        </a:schemeClr>
                      </a:bgClr>
                    </a:pattFill>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n-US" sz="1200" u="none" strike="noStrike" dirty="0" smtClean="0">
                          <a:effectLst/>
                        </a:rPr>
                        <a:t>0</a:t>
                      </a:r>
                      <a:endParaRPr lang="en-US" sz="1200" b="0" i="0" u="none" strike="noStrike" dirty="0" smtClean="0">
                        <a:solidFill>
                          <a:srgbClr val="000000"/>
                        </a:solidFill>
                        <a:effectLst/>
                        <a:latin typeface="Corbel" pitchFamily="34" charset="0"/>
                      </a:endParaRPr>
                    </a:p>
                  </a:txBody>
                  <a:tcPr marL="45720" marR="45720" marT="45718" marB="45718" anchor="b">
                    <a:pattFill prst="wdDnDiag">
                      <a:fgClr>
                        <a:schemeClr val="bg1"/>
                      </a:fgClr>
                      <a:bgClr>
                        <a:schemeClr val="bg1">
                          <a:lumMod val="95000"/>
                        </a:schemeClr>
                      </a:bgClr>
                    </a:pattFill>
                  </a:tcPr>
                </a:tc>
                <a:tc>
                  <a:txBody>
                    <a:bodyPr/>
                    <a:lstStyle/>
                    <a:p>
                      <a:pPr algn="l" fontAlgn="b"/>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b"/>
                      <a:r>
                        <a:rPr lang="en-US" sz="1200" b="0" i="0" u="none" strike="noStrike" dirty="0" smtClean="0">
                          <a:solidFill>
                            <a:schemeClr val="dk1"/>
                          </a:solidFill>
                          <a:effectLst/>
                          <a:latin typeface="+mn-lt"/>
                        </a:rPr>
                        <a:t>DEFER</a:t>
                      </a:r>
                      <a:endParaRPr lang="en-US" sz="1200" b="1" i="0" u="none" strike="noStrike" dirty="0">
                        <a:solidFill>
                          <a:srgbClr val="000000"/>
                        </a:solidFill>
                        <a:effectLst/>
                        <a:latin typeface="Corbel" pitchFamily="34" charset="0"/>
                      </a:endParaRPr>
                    </a:p>
                  </a:txBody>
                  <a:tcPr marL="45720" marR="45720" marT="45718" marB="45718" anchor="b"/>
                </a:tc>
              </a:tr>
              <a:tr h="274309">
                <a:tc>
                  <a:txBody>
                    <a:bodyPr/>
                    <a:lstStyle/>
                    <a:p>
                      <a:pPr algn="ctr" fontAlgn="ctr"/>
                      <a:r>
                        <a:rPr lang="en-US" sz="1200" b="0" i="0" u="none" strike="noStrike" dirty="0" smtClean="0">
                          <a:solidFill>
                            <a:srgbClr val="000000"/>
                          </a:solidFill>
                          <a:effectLst/>
                          <a:latin typeface="Corbel" pitchFamily="34" charset="0"/>
                        </a:rPr>
                        <a:t>8</a:t>
                      </a:r>
                      <a:r>
                        <a:rPr lang="en-US" sz="1000" b="0" i="1" u="none" strike="noStrike" baseline="0" dirty="0" smtClean="0">
                          <a:solidFill>
                            <a:srgbClr val="000000"/>
                          </a:solidFill>
                          <a:effectLst/>
                          <a:latin typeface="Corbel" pitchFamily="34" charset="0"/>
                        </a:rPr>
                        <a:t> (9</a:t>
                      </a:r>
                      <a:r>
                        <a:rPr lang="en-US" sz="1200" b="0" i="0" u="none" strike="noStrike" baseline="0" dirty="0" smtClean="0">
                          <a:solidFill>
                            <a:srgbClr val="000000"/>
                          </a:solidFill>
                          <a:effectLst/>
                          <a:latin typeface="Corbel" pitchFamily="34" charset="0"/>
                        </a:rPr>
                        <a:t>)</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Murray High School</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Phase 1: </a:t>
                      </a:r>
                      <a:r>
                        <a:rPr lang="en-US" sz="1200" u="none" strike="noStrike" dirty="0" smtClean="0">
                          <a:effectLst/>
                        </a:rPr>
                        <a:t>Renovations</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a:effectLst/>
                        </a:rPr>
                        <a:t>529</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529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dirty="0" smtClean="0">
                          <a:effectLst/>
                        </a:rPr>
                        <a:t>9 </a:t>
                      </a:r>
                      <a:r>
                        <a:rPr lang="en-US" sz="1000" i="1" u="none" strike="noStrike" dirty="0" smtClean="0">
                          <a:effectLst/>
                        </a:rPr>
                        <a:t>(13)</a:t>
                      </a:r>
                      <a:endParaRPr lang="en-US" sz="1000" b="0" i="1"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err="1">
                          <a:effectLst/>
                        </a:rPr>
                        <a:t>Agnor</a:t>
                      </a:r>
                      <a:r>
                        <a:rPr lang="en-US" sz="1200" u="none" strike="noStrike" dirty="0">
                          <a:effectLst/>
                        </a:rPr>
                        <a:t>-Hurt</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Addition</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 </a:t>
                      </a:r>
                      <a:r>
                        <a:rPr lang="en-US" sz="1200" u="none" strike="noStrike" dirty="0" smtClean="0">
                          <a:effectLst/>
                        </a:rPr>
                        <a:t>372</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smtClean="0">
                          <a:effectLst/>
                        </a:rPr>
                        <a:t>4,087</a:t>
                      </a: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r" fontAlgn="ct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smtClean="0">
                          <a:effectLst/>
                        </a:rPr>
                        <a:t>4,459</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dirty="0" smtClean="0">
                          <a:effectLst/>
                        </a:rPr>
                        <a:t>10</a:t>
                      </a:r>
                      <a:r>
                        <a:rPr lang="en-US" sz="1000" u="none" strike="noStrike" dirty="0" smtClean="0">
                          <a:effectLst/>
                        </a:rPr>
                        <a:t> </a:t>
                      </a:r>
                      <a:r>
                        <a:rPr lang="en-US" sz="1000" i="1" u="none" strike="noStrike" dirty="0" smtClean="0">
                          <a:effectLst/>
                        </a:rPr>
                        <a:t>(14)</a:t>
                      </a:r>
                      <a:endParaRPr lang="en-US" sz="1000" b="0" i="1"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Crozet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Addition</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 </a:t>
                      </a:r>
                      <a:r>
                        <a:rPr lang="en-US" sz="1200" u="none" strike="noStrike" dirty="0" smtClean="0">
                          <a:effectLst/>
                        </a:rPr>
                        <a:t>449</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smtClean="0">
                          <a:effectLst/>
                        </a:rPr>
                        <a:t>5,216</a:t>
                      </a: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r" fontAlgn="ct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smtClean="0">
                          <a:effectLst/>
                        </a:rPr>
                        <a:t>5,665</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dirty="0" smtClean="0">
                          <a:effectLst/>
                        </a:rPr>
                        <a:t>11 </a:t>
                      </a:r>
                      <a:r>
                        <a:rPr lang="en-US" sz="1000" i="1" u="none" strike="noStrike" dirty="0" smtClean="0">
                          <a:effectLst/>
                        </a:rPr>
                        <a:t>(16)</a:t>
                      </a:r>
                      <a:endParaRPr lang="en-US" sz="1000" b="0" i="1"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Various</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Contemporary Learning Spaces</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250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250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smtClean="0">
                          <a:effectLst/>
                        </a:rPr>
                        <a:t>0</a:t>
                      </a: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r" fontAlgn="ctr"/>
                      <a:r>
                        <a:rPr lang="en-US" sz="1200" u="none" strike="noStrike" dirty="0" smtClean="0">
                          <a:effectLst/>
                        </a:rPr>
                        <a:t>0</a:t>
                      </a: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r" fontAlgn="ctr"/>
                      <a:r>
                        <a:rPr lang="en-US" sz="1200" u="none" strike="noStrike" dirty="0" smtClean="0">
                          <a:effectLst/>
                        </a:rPr>
                        <a:t>0</a:t>
                      </a: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r" fontAlgn="ctr"/>
                      <a:r>
                        <a:rPr lang="en-US" sz="1200" u="none" strike="noStrike" dirty="0" smtClean="0">
                          <a:effectLst/>
                        </a:rPr>
                        <a:t>500</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dirty="0" smtClean="0">
                          <a:effectLst/>
                        </a:rPr>
                        <a:t>12 </a:t>
                      </a:r>
                      <a:r>
                        <a:rPr lang="en-US" sz="1000" i="1" u="none" strike="noStrike" dirty="0" smtClean="0">
                          <a:effectLst/>
                        </a:rPr>
                        <a:t>(10)</a:t>
                      </a:r>
                      <a:endParaRPr lang="en-US" sz="1000" b="0" i="1"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Henley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smtClean="0">
                          <a:effectLst/>
                        </a:rPr>
                        <a:t>Gym/Media Center </a:t>
                      </a:r>
                      <a:r>
                        <a:rPr lang="en-US" sz="1200" u="none" strike="sngStrike" baseline="0" dirty="0" smtClean="0">
                          <a:effectLst/>
                        </a:rPr>
                        <a:t>&amp; Large Group Space</a:t>
                      </a:r>
                      <a:endParaRPr lang="en-US" sz="1200" b="0" i="0" u="none" strike="sngStrike" baseline="0" dirty="0">
                        <a:solidFill>
                          <a:srgbClr val="000000"/>
                        </a:solidFill>
                        <a:effectLst/>
                        <a:latin typeface="Corbel" pitchFamily="34" charset="0"/>
                      </a:endParaRPr>
                    </a:p>
                  </a:txBody>
                  <a:tcPr marL="45720" marR="45720" marT="45718" marB="45718" anchor="ctr"/>
                </a:tc>
                <a:tc>
                  <a:txBody>
                    <a:bodyPr/>
                    <a:lstStyle/>
                    <a:p>
                      <a:pPr algn="r" fontAlgn="ct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r" fontAlgn="ct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r" fontAlgn="ctr"/>
                      <a:r>
                        <a:rPr lang="en-US" sz="1200" u="none" strike="noStrike" dirty="0">
                          <a:effectLst/>
                          <a:latin typeface="+mj-lt"/>
                        </a:rPr>
                        <a:t> </a:t>
                      </a:r>
                      <a:r>
                        <a:rPr lang="en-US" sz="1200" u="none" strike="noStrike" dirty="0" smtClean="0">
                          <a:effectLst/>
                          <a:latin typeface="+mj-lt"/>
                        </a:rPr>
                        <a:t>227</a:t>
                      </a:r>
                      <a:endParaRPr lang="en-US" sz="1200" b="0" i="0" u="none" strike="noStrike" dirty="0">
                        <a:solidFill>
                          <a:srgbClr val="000000"/>
                        </a:solidFill>
                        <a:effectLst/>
                        <a:latin typeface="+mj-lt"/>
                      </a:endParaRPr>
                    </a:p>
                  </a:txBody>
                  <a:tcPr marL="45720" marR="45720" marT="45718" marB="45718" anchor="ct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en-US" sz="1200" b="0" i="0" u="none" strike="noStrike" dirty="0" smtClean="0">
                          <a:solidFill>
                            <a:srgbClr val="000000"/>
                          </a:solidFill>
                          <a:effectLst/>
                          <a:latin typeface="+mj-lt"/>
                        </a:rPr>
                        <a:t>3025</a:t>
                      </a:r>
                    </a:p>
                  </a:txBody>
                  <a:tcPr marL="45720" marR="45720" marT="45718" marB="45718" anchor="ctr">
                    <a:pattFill prst="wdDnDiag">
                      <a:fgClr>
                        <a:schemeClr val="bg1"/>
                      </a:fgClr>
                      <a:bgClr>
                        <a:schemeClr val="bg1">
                          <a:lumMod val="95000"/>
                        </a:schemeClr>
                      </a:bgClr>
                    </a:pattFill>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0</a:t>
                      </a:r>
                      <a:endParaRPr lang="en-US" sz="1200" b="0" i="0" u="none" strike="noStrike" dirty="0" smtClean="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r" fontAlgn="ctr"/>
                      <a:r>
                        <a:rPr lang="en-US" sz="1200" u="none" strike="noStrike" dirty="0" smtClean="0">
                          <a:effectLst/>
                        </a:rPr>
                        <a:t>3,252</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dirty="0" smtClean="0">
                          <a:effectLst/>
                        </a:rPr>
                        <a:t>13 </a:t>
                      </a:r>
                      <a:r>
                        <a:rPr lang="en-US" sz="1000" i="1" u="none" strike="noStrike" dirty="0" smtClean="0">
                          <a:effectLst/>
                        </a:rPr>
                        <a:t>(11)</a:t>
                      </a:r>
                      <a:endParaRPr lang="en-US" sz="1000" b="0" i="1"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Red Hill</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Modernization + Remove Trailers</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r" fontAlgn="ct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l" fontAlgn="b"/>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ctr"/>
                      <a:r>
                        <a:rPr lang="en-US" sz="1200" u="none" strike="noStrike" dirty="0">
                          <a:effectLst/>
                        </a:rPr>
                        <a:t> </a:t>
                      </a:r>
                      <a:r>
                        <a:rPr lang="en-US" sz="1200" u="none" strike="noStrike" dirty="0" smtClean="0">
                          <a:effectLst/>
                        </a:rPr>
                        <a:t>480</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b"/>
                      <a:r>
                        <a:rPr lang="en-US" sz="1200" u="none" strike="noStrike" dirty="0">
                          <a:effectLst/>
                        </a:rPr>
                        <a:t> </a:t>
                      </a:r>
                      <a:r>
                        <a:rPr lang="en-US" sz="1200" u="none" strike="noStrike" dirty="0" smtClean="0">
                          <a:effectLst/>
                        </a:rPr>
                        <a:t>5,289</a:t>
                      </a:r>
                      <a:endParaRPr lang="en-US" sz="1200" b="0" i="0" u="none" strike="noStrike" dirty="0">
                        <a:solidFill>
                          <a:srgbClr val="000000"/>
                        </a:solidFill>
                        <a:effectLst/>
                        <a:latin typeface="Corbel" pitchFamily="34" charset="0"/>
                      </a:endParaRPr>
                    </a:p>
                  </a:txBody>
                  <a:tcPr marL="45720" marR="45720" marT="45718" marB="45718" anchor="b"/>
                </a:tc>
                <a:tc>
                  <a:txBody>
                    <a:bodyPr/>
                    <a:lstStyle/>
                    <a:p>
                      <a:pPr algn="r" fontAlgn="ctr"/>
                      <a:r>
                        <a:rPr lang="en-US" sz="1200" u="none" strike="noStrike" dirty="0" smtClean="0">
                          <a:effectLst/>
                        </a:rPr>
                        <a:t>5,768</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dirty="0" smtClean="0">
                          <a:effectLst/>
                        </a:rPr>
                        <a:t>14 </a:t>
                      </a:r>
                      <a:r>
                        <a:rPr lang="en-US" sz="1000" i="1" u="none" strike="noStrike" dirty="0" smtClean="0">
                          <a:effectLst/>
                        </a:rPr>
                        <a:t>(17)</a:t>
                      </a:r>
                      <a:endParaRPr lang="en-US" sz="1000" b="0" i="1"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Western Albemarle</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Kitchen Upgrades </a:t>
                      </a:r>
                      <a:r>
                        <a:rPr lang="en-US" sz="1200" u="none" strike="sngStrike" baseline="0" dirty="0" smtClean="0">
                          <a:effectLst/>
                        </a:rPr>
                        <a:t>&amp; Modernization </a:t>
                      </a:r>
                      <a:endParaRPr lang="en-US" sz="1200" b="0" i="0" u="none" strike="sngStrike" baseline="0"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 </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24</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a:effectLst/>
                        </a:rPr>
                        <a:t>244</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smtClean="0">
                          <a:effectLst/>
                        </a:rPr>
                        <a:t>0</a:t>
                      </a: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r" fontAlgn="ctr"/>
                      <a:r>
                        <a:rPr lang="en-US" sz="1200" u="none" strike="noStrike" dirty="0" smtClean="0">
                          <a:effectLst/>
                        </a:rPr>
                        <a:t>0</a:t>
                      </a: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r" fontAlgn="ctr"/>
                      <a:r>
                        <a:rPr lang="en-US" sz="1200" u="none" strike="noStrike" dirty="0" smtClean="0">
                          <a:effectLst/>
                        </a:rPr>
                        <a:t>268</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dirty="0" smtClean="0">
                          <a:effectLst/>
                        </a:rPr>
                        <a:t>15 </a:t>
                      </a:r>
                      <a:r>
                        <a:rPr lang="en-US" sz="1000" i="1" u="none" strike="noStrike" dirty="0" smtClean="0">
                          <a:effectLst/>
                        </a:rPr>
                        <a:t>(12)</a:t>
                      </a:r>
                      <a:endParaRPr lang="en-US" sz="1000" b="0" i="1"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Future</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Land for Northern Complex</a:t>
                      </a:r>
                      <a:endParaRPr lang="en-US" sz="1200" b="0" i="0" u="none" strike="noStrike">
                        <a:solidFill>
                          <a:srgbClr val="000000"/>
                        </a:solidFill>
                        <a:effectLst/>
                        <a:latin typeface="Corbel" pitchFamily="34" charset="0"/>
                      </a:endParaRPr>
                    </a:p>
                  </a:txBody>
                  <a:tcPr marL="45720" marR="45720" marT="45718" marB="45718" anchor="ct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0</a:t>
                      </a:r>
                      <a:endParaRPr lang="en-US" sz="1200" b="0" i="0" u="none" strike="noStrike" dirty="0" smtClean="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0</a:t>
                      </a: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0</a:t>
                      </a: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b="0" i="0" u="none" strike="noStrike" dirty="0" smtClean="0">
                          <a:solidFill>
                            <a:schemeClr val="dk1"/>
                          </a:solidFill>
                          <a:effectLst/>
                          <a:latin typeface="+mn-lt"/>
                        </a:rPr>
                        <a:t>DEFER</a:t>
                      </a:r>
                      <a:endParaRPr lang="en-US" sz="1200" b="1" i="0" u="none" strike="noStrike" dirty="0">
                        <a:solidFill>
                          <a:srgbClr val="000000"/>
                        </a:solidFill>
                        <a:effectLst/>
                        <a:latin typeface="Corbel" pitchFamily="34" charset="0"/>
                      </a:endParaRPr>
                    </a:p>
                  </a:txBody>
                  <a:tcPr marL="45720" marR="45720" marT="45718" marB="45718" anchor="ctr"/>
                </a:tc>
              </a:tr>
              <a:tr h="274309">
                <a:tc>
                  <a:txBody>
                    <a:bodyPr/>
                    <a:lstStyle/>
                    <a:p>
                      <a:pPr algn="ctr" fontAlgn="ctr"/>
                      <a:r>
                        <a:rPr lang="en-US" sz="1200" u="none" strike="noStrike" dirty="0" smtClean="0">
                          <a:effectLst/>
                        </a:rPr>
                        <a:t>16 </a:t>
                      </a:r>
                      <a:r>
                        <a:rPr lang="en-US" sz="1000" i="1" u="none" strike="noStrike" dirty="0" smtClean="0">
                          <a:effectLst/>
                        </a:rPr>
                        <a:t>(15)</a:t>
                      </a:r>
                      <a:endParaRPr lang="en-US" sz="1000" b="0" i="1"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a:effectLst/>
                        </a:rPr>
                        <a:t>Stony Point</a:t>
                      </a:r>
                      <a:endParaRPr lang="en-US" sz="1200" b="0" i="0" u="none" strike="noStrike">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Addition</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0</a:t>
                      </a: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0</a:t>
                      </a:r>
                      <a:endParaRPr lang="en-US" sz="1200" b="0" i="0" u="none" strike="noStrike" dirty="0">
                        <a:solidFill>
                          <a:srgbClr val="000000"/>
                        </a:solidFill>
                        <a:effectLst/>
                        <a:latin typeface="Corbel" pitchFamily="34" charset="0"/>
                      </a:endParaRPr>
                    </a:p>
                  </a:txBody>
                  <a:tcPr marL="45720" marR="45720" marT="45718" marB="45718" anchor="ctr">
                    <a:pattFill prst="wdDnDiag">
                      <a:fgClr>
                        <a:schemeClr val="bg1"/>
                      </a:fgClr>
                      <a:bgClr>
                        <a:schemeClr val="bg1">
                          <a:lumMod val="95000"/>
                        </a:schemeClr>
                      </a:bgClr>
                    </a:pattFill>
                  </a:tcPr>
                </a:tc>
                <a:tc>
                  <a:txBody>
                    <a:bodyPr/>
                    <a:lstStyle/>
                    <a:p>
                      <a:pPr algn="l" fontAlgn="ctr"/>
                      <a:r>
                        <a:rPr lang="en-US" sz="1200" u="none" strike="noStrike" dirty="0">
                          <a:effectLst/>
                        </a:rPr>
                        <a:t> </a:t>
                      </a:r>
                      <a:endParaRPr lang="en-US" sz="1200" b="0" i="0" u="none" strike="noStrike" dirty="0">
                        <a:solidFill>
                          <a:srgbClr val="000000"/>
                        </a:solidFill>
                        <a:effectLst/>
                        <a:latin typeface="Corbel" pitchFamily="34" charset="0"/>
                      </a:endParaRPr>
                    </a:p>
                  </a:txBody>
                  <a:tcPr marL="45720" marR="45720" marT="45718" marB="45718" anchor="ctr"/>
                </a:tc>
                <a:tc>
                  <a:txBody>
                    <a:bodyPr/>
                    <a:lstStyle/>
                    <a:p>
                      <a:pPr algn="r" fontAlgn="ctr"/>
                      <a:r>
                        <a:rPr lang="en-US" sz="1200" u="none" strike="noStrike" dirty="0" smtClean="0">
                          <a:effectLst/>
                        </a:rPr>
                        <a:t>DEFER</a:t>
                      </a:r>
                      <a:endParaRPr lang="en-US" sz="1200" b="1" i="0" u="none" strike="noStrike" dirty="0">
                        <a:solidFill>
                          <a:srgbClr val="000000"/>
                        </a:solidFill>
                        <a:effectLst/>
                        <a:latin typeface="Corbel" pitchFamily="34" charset="0"/>
                      </a:endParaRPr>
                    </a:p>
                  </a:txBody>
                  <a:tcPr marL="45720" marR="45720" marT="45718" marB="45718" anchor="ctr"/>
                </a:tc>
              </a:tr>
              <a:tr h="357345">
                <a:tc gridSpan="3">
                  <a:txBody>
                    <a:bodyPr/>
                    <a:lstStyle/>
                    <a:p>
                      <a:pPr algn="ctr" fontAlgn="ctr"/>
                      <a:r>
                        <a:rPr lang="en-US" sz="1200" u="none" strike="noStrike" dirty="0" smtClean="0">
                          <a:effectLst/>
                        </a:rPr>
                        <a:t>TOTAL</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hMerge="1">
                  <a:txBody>
                    <a:bodyPr/>
                    <a:lstStyle/>
                    <a:p>
                      <a:pPr algn="l" fontAlgn="ctr"/>
                      <a:endParaRPr lang="en-US" sz="700" b="0" i="0" u="none" strike="noStrike">
                        <a:solidFill>
                          <a:srgbClr val="000000"/>
                        </a:solidFill>
                        <a:effectLst/>
                        <a:latin typeface="Arial Narrow"/>
                      </a:endParaRPr>
                    </a:p>
                  </a:txBody>
                  <a:tcPr marL="5515" marR="5515" marT="5515" marB="0" anchor="ctr"/>
                </a:tc>
                <a:tc hMerge="1">
                  <a:txBody>
                    <a:bodyPr/>
                    <a:lstStyle/>
                    <a:p>
                      <a:pPr algn="l" fontAlgn="ctr"/>
                      <a:endParaRPr lang="en-US" sz="700" b="0" i="0" u="none" strike="noStrike" dirty="0">
                        <a:solidFill>
                          <a:srgbClr val="000000"/>
                        </a:solidFill>
                        <a:effectLst/>
                        <a:latin typeface="Arial Narrow"/>
                      </a:endParaRPr>
                    </a:p>
                  </a:txBody>
                  <a:tcPr marL="5515" marR="5515" marT="5515" marB="0" anchor="ctr"/>
                </a:tc>
                <a:tc>
                  <a:txBody>
                    <a:bodyPr/>
                    <a:lstStyle/>
                    <a:p>
                      <a:pPr algn="r" fontAlgn="ctr"/>
                      <a:r>
                        <a:rPr lang="en-US" sz="1200" u="none" strike="noStrike" dirty="0" smtClean="0">
                          <a:effectLst/>
                        </a:rPr>
                        <a:t>10,746</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13,401</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13,813</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12,357</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15,508</a:t>
                      </a:r>
                      <a:endParaRPr lang="en-US" sz="1200" b="0"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c>
                  <a:txBody>
                    <a:bodyPr/>
                    <a:lstStyle/>
                    <a:p>
                      <a:pPr algn="r" fontAlgn="ctr"/>
                      <a:r>
                        <a:rPr lang="en-US" sz="1200" u="none" strike="noStrike" dirty="0" smtClean="0">
                          <a:effectLst/>
                        </a:rPr>
                        <a:t>65,831</a:t>
                      </a:r>
                      <a:endParaRPr lang="en-US" sz="1200" b="1" i="0" u="none" strike="noStrike" dirty="0">
                        <a:solidFill>
                          <a:srgbClr val="000000"/>
                        </a:solidFill>
                        <a:effectLst/>
                        <a:latin typeface="Corbel" pitchFamily="34" charset="0"/>
                      </a:endParaRPr>
                    </a:p>
                  </a:txBody>
                  <a:tcPr marL="45720" marR="45720" marT="45718" marB="45718" anchor="ctr">
                    <a:solidFill>
                      <a:schemeClr val="bg1">
                        <a:lumMod val="50000"/>
                      </a:schemeClr>
                    </a:solidFill>
                  </a:tcPr>
                </a:tc>
              </a:tr>
            </a:tbl>
          </a:graphicData>
        </a:graphic>
      </p:graphicFrame>
      <p:sp>
        <p:nvSpPr>
          <p:cNvPr id="4" name="Rectangle 3"/>
          <p:cNvSpPr/>
          <p:nvPr/>
        </p:nvSpPr>
        <p:spPr>
          <a:xfrm>
            <a:off x="1401191" y="47625"/>
            <a:ext cx="6468630" cy="584775"/>
          </a:xfrm>
          <a:prstGeom prst="rect">
            <a:avLst/>
          </a:prstGeom>
        </p:spPr>
        <p:txBody>
          <a:bodyPr wrap="none">
            <a:spAutoFit/>
          </a:bodyPr>
          <a:lstStyle/>
          <a:p>
            <a:pPr algn="just" fontAlgn="auto">
              <a:spcBef>
                <a:spcPts val="0"/>
              </a:spcBef>
              <a:spcAft>
                <a:spcPts val="0"/>
              </a:spcAft>
              <a:defRPr/>
            </a:pPr>
            <a:r>
              <a:rPr lang="en-US" sz="3200" b="1" dirty="0" smtClean="0">
                <a:solidFill>
                  <a:schemeClr val="bg1"/>
                </a:solidFill>
                <a:effectLst>
                  <a:outerShdw blurRad="38100" dist="38100" dir="2700000" algn="tl">
                    <a:srgbClr val="000000">
                      <a:alpha val="43137"/>
                    </a:srgbClr>
                  </a:outerShdw>
                </a:effectLst>
                <a:latin typeface="Corbel" pitchFamily="34" charset="0"/>
                <a:cs typeface="+mn-cs"/>
              </a:rPr>
              <a:t>ALTERNATE 5 </a:t>
            </a:r>
            <a:r>
              <a:rPr lang="en-US" sz="3200" b="1" dirty="0">
                <a:solidFill>
                  <a:schemeClr val="bg1"/>
                </a:solidFill>
                <a:effectLst>
                  <a:outerShdw blurRad="38100" dist="38100" dir="2700000" algn="tl">
                    <a:srgbClr val="000000">
                      <a:alpha val="43137"/>
                    </a:srgbClr>
                  </a:outerShdw>
                </a:effectLst>
                <a:latin typeface="Corbel" pitchFamily="34" charset="0"/>
                <a:cs typeface="+mn-cs"/>
              </a:rPr>
              <a:t>YEAR CAPITAL PLAN</a:t>
            </a:r>
          </a:p>
        </p:txBody>
      </p:sp>
      <p:cxnSp>
        <p:nvCxnSpPr>
          <p:cNvPr id="5" name="Straight Arrow Connector 4"/>
          <p:cNvCxnSpPr/>
          <p:nvPr/>
        </p:nvCxnSpPr>
        <p:spPr>
          <a:xfrm flipH="1">
            <a:off x="6324600" y="4419600"/>
            <a:ext cx="304800" cy="0"/>
          </a:xfrm>
          <a:prstGeom prst="straightConnector1">
            <a:avLst/>
          </a:prstGeom>
          <a:ln w="508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7086600" y="4724400"/>
            <a:ext cx="304800" cy="0"/>
          </a:xfrm>
          <a:prstGeom prst="straightConnector1">
            <a:avLst/>
          </a:prstGeom>
          <a:ln w="508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181600" y="5562600"/>
            <a:ext cx="381000" cy="0"/>
          </a:xfrm>
          <a:prstGeom prst="straightConnector1">
            <a:avLst/>
          </a:prstGeom>
          <a:ln w="508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181600" y="5257800"/>
            <a:ext cx="381000" cy="0"/>
          </a:xfrm>
          <a:prstGeom prst="straightConnector1">
            <a:avLst/>
          </a:prstGeom>
          <a:ln w="508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5334000" y="3200400"/>
            <a:ext cx="2819400" cy="307777"/>
          </a:xfrm>
          <a:prstGeom prst="rect">
            <a:avLst/>
          </a:prstGeom>
          <a:noFill/>
        </p:spPr>
        <p:txBody>
          <a:bodyPr wrap="square" rtlCol="0">
            <a:spAutoFit/>
          </a:bodyPr>
          <a:lstStyle/>
          <a:p>
            <a:r>
              <a:rPr lang="en-US" sz="1400" dirty="0" smtClean="0"/>
              <a:t>Moved to maintenance</a:t>
            </a:r>
            <a:endParaRPr lang="en-US" sz="1400" dirty="0"/>
          </a:p>
        </p:txBody>
      </p:sp>
      <p:sp>
        <p:nvSpPr>
          <p:cNvPr id="10" name="TextBox 9"/>
          <p:cNvSpPr txBox="1"/>
          <p:nvPr/>
        </p:nvSpPr>
        <p:spPr>
          <a:xfrm>
            <a:off x="6096000" y="3502223"/>
            <a:ext cx="2819400" cy="307777"/>
          </a:xfrm>
          <a:prstGeom prst="rect">
            <a:avLst/>
          </a:prstGeom>
          <a:noFill/>
        </p:spPr>
        <p:txBody>
          <a:bodyPr wrap="square" rtlCol="0">
            <a:spAutoFit/>
          </a:bodyPr>
          <a:lstStyle/>
          <a:p>
            <a:r>
              <a:rPr lang="en-US" sz="1400" dirty="0" smtClean="0"/>
              <a:t>Moved to maintenance</a:t>
            </a:r>
            <a:endParaRPr lang="en-US" sz="1400" dirty="0"/>
          </a:p>
        </p:txBody>
      </p:sp>
    </p:spTree>
    <p:extLst>
      <p:ext uri="{BB962C8B-B14F-4D97-AF65-F5344CB8AC3E}">
        <p14:creationId xmlns:p14="http://schemas.microsoft.com/office/powerpoint/2010/main" val="26135821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528044" y="320723"/>
            <a:ext cx="4185761" cy="1077218"/>
          </a:xfrm>
          <a:prstGeom prst="rect">
            <a:avLst/>
          </a:prstGeom>
        </p:spPr>
        <p:txBody>
          <a:bodyPr wrap="none">
            <a:spAutoFit/>
          </a:bodyPr>
          <a:lstStyle/>
          <a:p>
            <a:pPr marL="0" lvl="2"/>
            <a:r>
              <a:rPr lang="en-US" sz="3200" u="sng" dirty="0" smtClean="0">
                <a:solidFill>
                  <a:schemeClr val="bg1"/>
                </a:solidFill>
                <a:latin typeface="Corbel" pitchFamily="34" charset="0"/>
              </a:rPr>
              <a:t>REDISTRICTING</a:t>
            </a:r>
          </a:p>
          <a:p>
            <a:pPr marL="0" lvl="2"/>
            <a:r>
              <a:rPr lang="en-US" sz="3200" dirty="0" err="1" smtClean="0">
                <a:solidFill>
                  <a:schemeClr val="bg1"/>
                </a:solidFill>
                <a:latin typeface="Corbel" pitchFamily="34" charset="0"/>
              </a:rPr>
              <a:t>Agnor</a:t>
            </a:r>
            <a:r>
              <a:rPr lang="en-US" sz="3200" dirty="0" smtClean="0">
                <a:solidFill>
                  <a:schemeClr val="bg1"/>
                </a:solidFill>
                <a:latin typeface="Corbel" pitchFamily="34" charset="0"/>
              </a:rPr>
              <a:t>-Hurt Elementary</a:t>
            </a:r>
            <a:endParaRPr lang="en-US" sz="3200" dirty="0">
              <a:solidFill>
                <a:schemeClr val="bg1"/>
              </a:solidFill>
              <a:latin typeface="Corbel" pitchFamily="34" charset="0"/>
            </a:endParaRPr>
          </a:p>
        </p:txBody>
      </p:sp>
      <p:pic>
        <p:nvPicPr>
          <p:cNvPr id="10" name="Picture 9"/>
          <p:cNvPicPr>
            <a:picLocks noChangeAspect="1"/>
          </p:cNvPicPr>
          <p:nvPr/>
        </p:nvPicPr>
        <p:blipFill rotWithShape="1">
          <a:blip r:embed="rId2" cstate="print">
            <a:grayscl/>
            <a:extLst>
              <a:ext uri="{28A0092B-C50C-407E-A947-70E740481C1C}">
                <a14:useLocalDpi xmlns:a14="http://schemas.microsoft.com/office/drawing/2010/main" val="0"/>
              </a:ext>
            </a:extLst>
          </a:blip>
          <a:srcRect l="44752" t="13040" r="30691" b="56726"/>
          <a:stretch/>
        </p:blipFill>
        <p:spPr>
          <a:xfrm>
            <a:off x="5446211" y="234998"/>
            <a:ext cx="3447898" cy="5493514"/>
          </a:xfrm>
          <a:prstGeom prst="rect">
            <a:avLst/>
          </a:prstGeom>
          <a:ln>
            <a:solidFill>
              <a:schemeClr val="bg1"/>
            </a:solidFill>
          </a:ln>
        </p:spPr>
      </p:pic>
      <p:sp>
        <p:nvSpPr>
          <p:cNvPr id="11" name="Freeform 10"/>
          <p:cNvSpPr/>
          <p:nvPr/>
        </p:nvSpPr>
        <p:spPr>
          <a:xfrm>
            <a:off x="5445985" y="335630"/>
            <a:ext cx="3290428" cy="3103311"/>
          </a:xfrm>
          <a:custGeom>
            <a:avLst/>
            <a:gdLst>
              <a:gd name="connsiteX0" fmla="*/ 3290428 w 3290428"/>
              <a:gd name="connsiteY0" fmla="*/ 1288633 h 3103311"/>
              <a:gd name="connsiteX1" fmla="*/ 3237471 w 3290428"/>
              <a:gd name="connsiteY1" fmla="*/ 1398079 h 3103311"/>
              <a:gd name="connsiteX2" fmla="*/ 3205696 w 3290428"/>
              <a:gd name="connsiteY2" fmla="*/ 1412201 h 3103311"/>
              <a:gd name="connsiteX3" fmla="*/ 3142147 w 3290428"/>
              <a:gd name="connsiteY3" fmla="*/ 1412201 h 3103311"/>
              <a:gd name="connsiteX4" fmla="*/ 3120964 w 3290428"/>
              <a:gd name="connsiteY4" fmla="*/ 1482811 h 3103311"/>
              <a:gd name="connsiteX5" fmla="*/ 3096251 w 3290428"/>
              <a:gd name="connsiteY5" fmla="*/ 1542830 h 3103311"/>
              <a:gd name="connsiteX6" fmla="*/ 3036232 w 3290428"/>
              <a:gd name="connsiteY6" fmla="*/ 1606379 h 3103311"/>
              <a:gd name="connsiteX7" fmla="*/ 3000927 w 3290428"/>
              <a:gd name="connsiteY7" fmla="*/ 1638153 h 3103311"/>
              <a:gd name="connsiteX8" fmla="*/ 2940909 w 3290428"/>
              <a:gd name="connsiteY8" fmla="*/ 1616970 h 3103311"/>
              <a:gd name="connsiteX9" fmla="*/ 2880890 w 3290428"/>
              <a:gd name="connsiteY9" fmla="*/ 1655806 h 3103311"/>
              <a:gd name="connsiteX10" fmla="*/ 2789097 w 3290428"/>
              <a:gd name="connsiteY10" fmla="*/ 1687580 h 3103311"/>
              <a:gd name="connsiteX11" fmla="*/ 2644346 w 3290428"/>
              <a:gd name="connsiteY11" fmla="*/ 1698172 h 3103311"/>
              <a:gd name="connsiteX12" fmla="*/ 2559614 w 3290428"/>
              <a:gd name="connsiteY12" fmla="*/ 1793495 h 3103311"/>
              <a:gd name="connsiteX13" fmla="*/ 2439577 w 3290428"/>
              <a:gd name="connsiteY13" fmla="*/ 1906471 h 3103311"/>
              <a:gd name="connsiteX14" fmla="*/ 2393681 w 3290428"/>
              <a:gd name="connsiteY14" fmla="*/ 1959429 h 3103311"/>
              <a:gd name="connsiteX15" fmla="*/ 2337193 w 3290428"/>
              <a:gd name="connsiteY15" fmla="*/ 2005325 h 3103311"/>
              <a:gd name="connsiteX16" fmla="*/ 2312479 w 3290428"/>
              <a:gd name="connsiteY16" fmla="*/ 2263052 h 3103311"/>
              <a:gd name="connsiteX17" fmla="*/ 2312479 w 3290428"/>
              <a:gd name="connsiteY17" fmla="*/ 2340723 h 3103311"/>
              <a:gd name="connsiteX18" fmla="*/ 2305418 w 3290428"/>
              <a:gd name="connsiteY18" fmla="*/ 2386620 h 3103311"/>
              <a:gd name="connsiteX19" fmla="*/ 2308949 w 3290428"/>
              <a:gd name="connsiteY19" fmla="*/ 2443108 h 3103311"/>
              <a:gd name="connsiteX20" fmla="*/ 2308949 w 3290428"/>
              <a:gd name="connsiteY20" fmla="*/ 2492535 h 3103311"/>
              <a:gd name="connsiteX21" fmla="*/ 2213625 w 3290428"/>
              <a:gd name="connsiteY21" fmla="*/ 2672590 h 3103311"/>
              <a:gd name="connsiteX22" fmla="*/ 2164198 w 3290428"/>
              <a:gd name="connsiteY22" fmla="*/ 2785566 h 3103311"/>
              <a:gd name="connsiteX23" fmla="*/ 2107710 w 3290428"/>
              <a:gd name="connsiteY23" fmla="*/ 2884420 h 3103311"/>
              <a:gd name="connsiteX24" fmla="*/ 2097119 w 3290428"/>
              <a:gd name="connsiteY24" fmla="*/ 2930317 h 3103311"/>
              <a:gd name="connsiteX25" fmla="*/ 1902941 w 3290428"/>
              <a:gd name="connsiteY25" fmla="*/ 2923256 h 3103311"/>
              <a:gd name="connsiteX26" fmla="*/ 1871166 w 3290428"/>
              <a:gd name="connsiteY26" fmla="*/ 2944439 h 3103311"/>
              <a:gd name="connsiteX27" fmla="*/ 1789965 w 3290428"/>
              <a:gd name="connsiteY27" fmla="*/ 2944439 h 3103311"/>
              <a:gd name="connsiteX28" fmla="*/ 1754660 w 3290428"/>
              <a:gd name="connsiteY28" fmla="*/ 2958561 h 3103311"/>
              <a:gd name="connsiteX29" fmla="*/ 1722885 w 3290428"/>
              <a:gd name="connsiteY29" fmla="*/ 2965622 h 3103311"/>
              <a:gd name="connsiteX30" fmla="*/ 1655806 w 3290428"/>
              <a:gd name="connsiteY30" fmla="*/ 2951500 h 3103311"/>
              <a:gd name="connsiteX31" fmla="*/ 1525177 w 3290428"/>
              <a:gd name="connsiteY31" fmla="*/ 2965622 h 3103311"/>
              <a:gd name="connsiteX32" fmla="*/ 1451037 w 3290428"/>
              <a:gd name="connsiteY32" fmla="*/ 2965622 h 3103311"/>
              <a:gd name="connsiteX33" fmla="*/ 1451037 w 3290428"/>
              <a:gd name="connsiteY33" fmla="*/ 2965622 h 3103311"/>
              <a:gd name="connsiteX34" fmla="*/ 1405140 w 3290428"/>
              <a:gd name="connsiteY34" fmla="*/ 3000927 h 3103311"/>
              <a:gd name="connsiteX35" fmla="*/ 1376896 w 3290428"/>
              <a:gd name="connsiteY35" fmla="*/ 3036232 h 3103311"/>
              <a:gd name="connsiteX36" fmla="*/ 1341591 w 3290428"/>
              <a:gd name="connsiteY36" fmla="*/ 3018579 h 3103311"/>
              <a:gd name="connsiteX37" fmla="*/ 1316878 w 3290428"/>
              <a:gd name="connsiteY37" fmla="*/ 3046823 h 3103311"/>
              <a:gd name="connsiteX38" fmla="*/ 1278042 w 3290428"/>
              <a:gd name="connsiteY38" fmla="*/ 3036232 h 3103311"/>
              <a:gd name="connsiteX39" fmla="*/ 1225085 w 3290428"/>
              <a:gd name="connsiteY39" fmla="*/ 2990335 h 3103311"/>
              <a:gd name="connsiteX40" fmla="*/ 1129761 w 3290428"/>
              <a:gd name="connsiteY40" fmla="*/ 2955030 h 3103311"/>
              <a:gd name="connsiteX41" fmla="*/ 1073273 w 3290428"/>
              <a:gd name="connsiteY41" fmla="*/ 2940908 h 3103311"/>
              <a:gd name="connsiteX42" fmla="*/ 1030907 w 3290428"/>
              <a:gd name="connsiteY42" fmla="*/ 2951500 h 3103311"/>
              <a:gd name="connsiteX43" fmla="*/ 995602 w 3290428"/>
              <a:gd name="connsiteY43" fmla="*/ 3015049 h 3103311"/>
              <a:gd name="connsiteX44" fmla="*/ 977949 w 3290428"/>
              <a:gd name="connsiteY44" fmla="*/ 3050354 h 3103311"/>
              <a:gd name="connsiteX45" fmla="*/ 928522 w 3290428"/>
              <a:gd name="connsiteY45" fmla="*/ 3071537 h 3103311"/>
              <a:gd name="connsiteX46" fmla="*/ 893217 w 3290428"/>
              <a:gd name="connsiteY46" fmla="*/ 3082128 h 3103311"/>
              <a:gd name="connsiteX47" fmla="*/ 886156 w 3290428"/>
              <a:gd name="connsiteY47" fmla="*/ 3096250 h 3103311"/>
              <a:gd name="connsiteX48" fmla="*/ 847321 w 3290428"/>
              <a:gd name="connsiteY48" fmla="*/ 3103311 h 3103311"/>
              <a:gd name="connsiteX49" fmla="*/ 804955 w 3290428"/>
              <a:gd name="connsiteY49" fmla="*/ 3050354 h 3103311"/>
              <a:gd name="connsiteX50" fmla="*/ 801424 w 3290428"/>
              <a:gd name="connsiteY50" fmla="*/ 2976213 h 3103311"/>
              <a:gd name="connsiteX51" fmla="*/ 790833 w 3290428"/>
              <a:gd name="connsiteY51" fmla="*/ 2937378 h 3103311"/>
              <a:gd name="connsiteX52" fmla="*/ 755528 w 3290428"/>
              <a:gd name="connsiteY52" fmla="*/ 2923256 h 3103311"/>
              <a:gd name="connsiteX53" fmla="*/ 706101 w 3290428"/>
              <a:gd name="connsiteY53" fmla="*/ 2940908 h 3103311"/>
              <a:gd name="connsiteX54" fmla="*/ 691979 w 3290428"/>
              <a:gd name="connsiteY54" fmla="*/ 2898542 h 3103311"/>
              <a:gd name="connsiteX55" fmla="*/ 674326 w 3290428"/>
              <a:gd name="connsiteY55" fmla="*/ 2842054 h 3103311"/>
              <a:gd name="connsiteX56" fmla="*/ 653143 w 3290428"/>
              <a:gd name="connsiteY56" fmla="*/ 2792627 h 3103311"/>
              <a:gd name="connsiteX57" fmla="*/ 670796 w 3290428"/>
              <a:gd name="connsiteY57" fmla="*/ 2725548 h 3103311"/>
              <a:gd name="connsiteX58" fmla="*/ 670796 w 3290428"/>
              <a:gd name="connsiteY58" fmla="*/ 2676121 h 3103311"/>
              <a:gd name="connsiteX59" fmla="*/ 617838 w 3290428"/>
              <a:gd name="connsiteY59" fmla="*/ 2665529 h 3103311"/>
              <a:gd name="connsiteX60" fmla="*/ 586064 w 3290428"/>
              <a:gd name="connsiteY60" fmla="*/ 2672590 h 3103311"/>
              <a:gd name="connsiteX61" fmla="*/ 561350 w 3290428"/>
              <a:gd name="connsiteY61" fmla="*/ 2704365 h 3103311"/>
              <a:gd name="connsiteX62" fmla="*/ 561350 w 3290428"/>
              <a:gd name="connsiteY62" fmla="*/ 2704365 h 3103311"/>
              <a:gd name="connsiteX63" fmla="*/ 543698 w 3290428"/>
              <a:gd name="connsiteY63" fmla="*/ 2612572 h 3103311"/>
              <a:gd name="connsiteX64" fmla="*/ 536637 w 3290428"/>
              <a:gd name="connsiteY64" fmla="*/ 2580797 h 3103311"/>
              <a:gd name="connsiteX65" fmla="*/ 550759 w 3290428"/>
              <a:gd name="connsiteY65" fmla="*/ 2559614 h 3103311"/>
              <a:gd name="connsiteX66" fmla="*/ 593125 w 3290428"/>
              <a:gd name="connsiteY66" fmla="*/ 2549023 h 3103311"/>
              <a:gd name="connsiteX67" fmla="*/ 480149 w 3290428"/>
              <a:gd name="connsiteY67" fmla="*/ 2513718 h 3103311"/>
              <a:gd name="connsiteX68" fmla="*/ 501332 w 3290428"/>
              <a:gd name="connsiteY68" fmla="*/ 2496065 h 3103311"/>
              <a:gd name="connsiteX69" fmla="*/ 543698 w 3290428"/>
              <a:gd name="connsiteY69" fmla="*/ 2481943 h 3103311"/>
              <a:gd name="connsiteX70" fmla="*/ 575472 w 3290428"/>
              <a:gd name="connsiteY70" fmla="*/ 2457230 h 3103311"/>
              <a:gd name="connsiteX71" fmla="*/ 550759 w 3290428"/>
              <a:gd name="connsiteY71" fmla="*/ 2411333 h 3103311"/>
              <a:gd name="connsiteX72" fmla="*/ 487210 w 3290428"/>
              <a:gd name="connsiteY72" fmla="*/ 2400742 h 3103311"/>
              <a:gd name="connsiteX73" fmla="*/ 448374 w 3290428"/>
              <a:gd name="connsiteY73" fmla="*/ 2361906 h 3103311"/>
              <a:gd name="connsiteX74" fmla="*/ 497801 w 3290428"/>
              <a:gd name="connsiteY74" fmla="*/ 2305418 h 3103311"/>
              <a:gd name="connsiteX75" fmla="*/ 529576 w 3290428"/>
              <a:gd name="connsiteY75" fmla="*/ 2301888 h 3103311"/>
              <a:gd name="connsiteX76" fmla="*/ 529576 w 3290428"/>
              <a:gd name="connsiteY76" fmla="*/ 2301888 h 3103311"/>
              <a:gd name="connsiteX77" fmla="*/ 543698 w 3290428"/>
              <a:gd name="connsiteY77" fmla="*/ 2217155 h 3103311"/>
              <a:gd name="connsiteX78" fmla="*/ 568411 w 3290428"/>
              <a:gd name="connsiteY78" fmla="*/ 2178320 h 3103311"/>
              <a:gd name="connsiteX79" fmla="*/ 610777 w 3290428"/>
              <a:gd name="connsiteY79" fmla="*/ 2174789 h 3103311"/>
              <a:gd name="connsiteX80" fmla="*/ 649613 w 3290428"/>
              <a:gd name="connsiteY80" fmla="*/ 2111240 h 3103311"/>
              <a:gd name="connsiteX81" fmla="*/ 649613 w 3290428"/>
              <a:gd name="connsiteY81" fmla="*/ 2061813 h 3103311"/>
              <a:gd name="connsiteX82" fmla="*/ 593125 w 3290428"/>
              <a:gd name="connsiteY82" fmla="*/ 2005325 h 3103311"/>
              <a:gd name="connsiteX83" fmla="*/ 557820 w 3290428"/>
              <a:gd name="connsiteY83" fmla="*/ 1959429 h 3103311"/>
              <a:gd name="connsiteX84" fmla="*/ 536637 w 3290428"/>
              <a:gd name="connsiteY84" fmla="*/ 1899410 h 3103311"/>
              <a:gd name="connsiteX85" fmla="*/ 533106 w 3290428"/>
              <a:gd name="connsiteY85" fmla="*/ 1853514 h 3103311"/>
              <a:gd name="connsiteX86" fmla="*/ 561350 w 3290428"/>
              <a:gd name="connsiteY86" fmla="*/ 1807617 h 3103311"/>
              <a:gd name="connsiteX87" fmla="*/ 557820 w 3290428"/>
              <a:gd name="connsiteY87" fmla="*/ 1772312 h 3103311"/>
              <a:gd name="connsiteX88" fmla="*/ 550759 w 3290428"/>
              <a:gd name="connsiteY88" fmla="*/ 1729946 h 3103311"/>
              <a:gd name="connsiteX89" fmla="*/ 554289 w 3290428"/>
              <a:gd name="connsiteY89" fmla="*/ 1694641 h 3103311"/>
              <a:gd name="connsiteX90" fmla="*/ 579003 w 3290428"/>
              <a:gd name="connsiteY90" fmla="*/ 1673458 h 3103311"/>
              <a:gd name="connsiteX91" fmla="*/ 621369 w 3290428"/>
              <a:gd name="connsiteY91" fmla="*/ 1694641 h 3103311"/>
              <a:gd name="connsiteX92" fmla="*/ 649613 w 3290428"/>
              <a:gd name="connsiteY92" fmla="*/ 1708763 h 3103311"/>
              <a:gd name="connsiteX93" fmla="*/ 649613 w 3290428"/>
              <a:gd name="connsiteY93" fmla="*/ 1669928 h 3103311"/>
              <a:gd name="connsiteX94" fmla="*/ 649613 w 3290428"/>
              <a:gd name="connsiteY94" fmla="*/ 1624031 h 3103311"/>
              <a:gd name="connsiteX95" fmla="*/ 677857 w 3290428"/>
              <a:gd name="connsiteY95" fmla="*/ 1574604 h 3103311"/>
              <a:gd name="connsiteX96" fmla="*/ 621369 w 3290428"/>
              <a:gd name="connsiteY96" fmla="*/ 1507525 h 3103311"/>
              <a:gd name="connsiteX97" fmla="*/ 600186 w 3290428"/>
              <a:gd name="connsiteY97" fmla="*/ 1447506 h 3103311"/>
              <a:gd name="connsiteX98" fmla="*/ 568411 w 3290428"/>
              <a:gd name="connsiteY98" fmla="*/ 1451037 h 3103311"/>
              <a:gd name="connsiteX99" fmla="*/ 540167 w 3290428"/>
              <a:gd name="connsiteY99" fmla="*/ 1433384 h 3103311"/>
              <a:gd name="connsiteX100" fmla="*/ 561350 w 3290428"/>
              <a:gd name="connsiteY100" fmla="*/ 1401610 h 3103311"/>
              <a:gd name="connsiteX101" fmla="*/ 547228 w 3290428"/>
              <a:gd name="connsiteY101" fmla="*/ 1366305 h 3103311"/>
              <a:gd name="connsiteX102" fmla="*/ 494271 w 3290428"/>
              <a:gd name="connsiteY102" fmla="*/ 1323938 h 3103311"/>
              <a:gd name="connsiteX103" fmla="*/ 413069 w 3290428"/>
              <a:gd name="connsiteY103" fmla="*/ 1256859 h 3103311"/>
              <a:gd name="connsiteX104" fmla="*/ 398947 w 3290428"/>
              <a:gd name="connsiteY104" fmla="*/ 1200371 h 3103311"/>
              <a:gd name="connsiteX105" fmla="*/ 420130 w 3290428"/>
              <a:gd name="connsiteY105" fmla="*/ 1066212 h 3103311"/>
              <a:gd name="connsiteX106" fmla="*/ 384825 w 3290428"/>
              <a:gd name="connsiteY106" fmla="*/ 988541 h 3103311"/>
              <a:gd name="connsiteX107" fmla="*/ 342459 w 3290428"/>
              <a:gd name="connsiteY107" fmla="*/ 879095 h 3103311"/>
              <a:gd name="connsiteX108" fmla="*/ 335398 w 3290428"/>
              <a:gd name="connsiteY108" fmla="*/ 773180 h 3103311"/>
              <a:gd name="connsiteX109" fmla="*/ 331868 w 3290428"/>
              <a:gd name="connsiteY109" fmla="*/ 695509 h 3103311"/>
              <a:gd name="connsiteX110" fmla="*/ 285971 w 3290428"/>
              <a:gd name="connsiteY110" fmla="*/ 660204 h 3103311"/>
              <a:gd name="connsiteX111" fmla="*/ 176526 w 3290428"/>
              <a:gd name="connsiteY111" fmla="*/ 586064 h 3103311"/>
              <a:gd name="connsiteX112" fmla="*/ 0 w 3290428"/>
              <a:gd name="connsiteY112" fmla="*/ 529576 h 3103311"/>
              <a:gd name="connsiteX113" fmla="*/ 3531 w 3290428"/>
              <a:gd name="connsiteY113" fmla="*/ 0 h 3103311"/>
              <a:gd name="connsiteX114" fmla="*/ 3290428 w 3290428"/>
              <a:gd name="connsiteY114" fmla="*/ 1288633 h 3103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3290428" h="3103311">
                <a:moveTo>
                  <a:pt x="3290428" y="1288633"/>
                </a:moveTo>
                <a:lnTo>
                  <a:pt x="3237471" y="1398079"/>
                </a:lnTo>
                <a:lnTo>
                  <a:pt x="3205696" y="1412201"/>
                </a:lnTo>
                <a:lnTo>
                  <a:pt x="3142147" y="1412201"/>
                </a:lnTo>
                <a:lnTo>
                  <a:pt x="3120964" y="1482811"/>
                </a:lnTo>
                <a:lnTo>
                  <a:pt x="3096251" y="1542830"/>
                </a:lnTo>
                <a:lnTo>
                  <a:pt x="3036232" y="1606379"/>
                </a:lnTo>
                <a:lnTo>
                  <a:pt x="3000927" y="1638153"/>
                </a:lnTo>
                <a:lnTo>
                  <a:pt x="2940909" y="1616970"/>
                </a:lnTo>
                <a:lnTo>
                  <a:pt x="2880890" y="1655806"/>
                </a:lnTo>
                <a:lnTo>
                  <a:pt x="2789097" y="1687580"/>
                </a:lnTo>
                <a:lnTo>
                  <a:pt x="2644346" y="1698172"/>
                </a:lnTo>
                <a:lnTo>
                  <a:pt x="2559614" y="1793495"/>
                </a:lnTo>
                <a:lnTo>
                  <a:pt x="2439577" y="1906471"/>
                </a:lnTo>
                <a:lnTo>
                  <a:pt x="2393681" y="1959429"/>
                </a:lnTo>
                <a:lnTo>
                  <a:pt x="2337193" y="2005325"/>
                </a:lnTo>
                <a:lnTo>
                  <a:pt x="2312479" y="2263052"/>
                </a:lnTo>
                <a:lnTo>
                  <a:pt x="2312479" y="2340723"/>
                </a:lnTo>
                <a:lnTo>
                  <a:pt x="2305418" y="2386620"/>
                </a:lnTo>
                <a:lnTo>
                  <a:pt x="2308949" y="2443108"/>
                </a:lnTo>
                <a:lnTo>
                  <a:pt x="2308949" y="2492535"/>
                </a:lnTo>
                <a:lnTo>
                  <a:pt x="2213625" y="2672590"/>
                </a:lnTo>
                <a:lnTo>
                  <a:pt x="2164198" y="2785566"/>
                </a:lnTo>
                <a:lnTo>
                  <a:pt x="2107710" y="2884420"/>
                </a:lnTo>
                <a:lnTo>
                  <a:pt x="2097119" y="2930317"/>
                </a:lnTo>
                <a:lnTo>
                  <a:pt x="1902941" y="2923256"/>
                </a:lnTo>
                <a:lnTo>
                  <a:pt x="1871166" y="2944439"/>
                </a:lnTo>
                <a:lnTo>
                  <a:pt x="1789965" y="2944439"/>
                </a:lnTo>
                <a:lnTo>
                  <a:pt x="1754660" y="2958561"/>
                </a:lnTo>
                <a:lnTo>
                  <a:pt x="1722885" y="2965622"/>
                </a:lnTo>
                <a:lnTo>
                  <a:pt x="1655806" y="2951500"/>
                </a:lnTo>
                <a:lnTo>
                  <a:pt x="1525177" y="2965622"/>
                </a:lnTo>
                <a:lnTo>
                  <a:pt x="1451037" y="2965622"/>
                </a:lnTo>
                <a:lnTo>
                  <a:pt x="1451037" y="2965622"/>
                </a:lnTo>
                <a:lnTo>
                  <a:pt x="1405140" y="3000927"/>
                </a:lnTo>
                <a:lnTo>
                  <a:pt x="1376896" y="3036232"/>
                </a:lnTo>
                <a:lnTo>
                  <a:pt x="1341591" y="3018579"/>
                </a:lnTo>
                <a:lnTo>
                  <a:pt x="1316878" y="3046823"/>
                </a:lnTo>
                <a:lnTo>
                  <a:pt x="1278042" y="3036232"/>
                </a:lnTo>
                <a:lnTo>
                  <a:pt x="1225085" y="2990335"/>
                </a:lnTo>
                <a:lnTo>
                  <a:pt x="1129761" y="2955030"/>
                </a:lnTo>
                <a:lnTo>
                  <a:pt x="1073273" y="2940908"/>
                </a:lnTo>
                <a:lnTo>
                  <a:pt x="1030907" y="2951500"/>
                </a:lnTo>
                <a:lnTo>
                  <a:pt x="995602" y="3015049"/>
                </a:lnTo>
                <a:lnTo>
                  <a:pt x="977949" y="3050354"/>
                </a:lnTo>
                <a:lnTo>
                  <a:pt x="928522" y="3071537"/>
                </a:lnTo>
                <a:lnTo>
                  <a:pt x="893217" y="3082128"/>
                </a:lnTo>
                <a:lnTo>
                  <a:pt x="886156" y="3096250"/>
                </a:lnTo>
                <a:lnTo>
                  <a:pt x="847321" y="3103311"/>
                </a:lnTo>
                <a:lnTo>
                  <a:pt x="804955" y="3050354"/>
                </a:lnTo>
                <a:lnTo>
                  <a:pt x="801424" y="2976213"/>
                </a:lnTo>
                <a:lnTo>
                  <a:pt x="790833" y="2937378"/>
                </a:lnTo>
                <a:lnTo>
                  <a:pt x="755528" y="2923256"/>
                </a:lnTo>
                <a:lnTo>
                  <a:pt x="706101" y="2940908"/>
                </a:lnTo>
                <a:lnTo>
                  <a:pt x="691979" y="2898542"/>
                </a:lnTo>
                <a:lnTo>
                  <a:pt x="674326" y="2842054"/>
                </a:lnTo>
                <a:lnTo>
                  <a:pt x="653143" y="2792627"/>
                </a:lnTo>
                <a:lnTo>
                  <a:pt x="670796" y="2725548"/>
                </a:lnTo>
                <a:lnTo>
                  <a:pt x="670796" y="2676121"/>
                </a:lnTo>
                <a:lnTo>
                  <a:pt x="617838" y="2665529"/>
                </a:lnTo>
                <a:lnTo>
                  <a:pt x="586064" y="2672590"/>
                </a:lnTo>
                <a:lnTo>
                  <a:pt x="561350" y="2704365"/>
                </a:lnTo>
                <a:lnTo>
                  <a:pt x="561350" y="2704365"/>
                </a:lnTo>
                <a:lnTo>
                  <a:pt x="543698" y="2612572"/>
                </a:lnTo>
                <a:lnTo>
                  <a:pt x="536637" y="2580797"/>
                </a:lnTo>
                <a:lnTo>
                  <a:pt x="550759" y="2559614"/>
                </a:lnTo>
                <a:lnTo>
                  <a:pt x="593125" y="2549023"/>
                </a:lnTo>
                <a:lnTo>
                  <a:pt x="480149" y="2513718"/>
                </a:lnTo>
                <a:lnTo>
                  <a:pt x="501332" y="2496065"/>
                </a:lnTo>
                <a:lnTo>
                  <a:pt x="543698" y="2481943"/>
                </a:lnTo>
                <a:lnTo>
                  <a:pt x="575472" y="2457230"/>
                </a:lnTo>
                <a:lnTo>
                  <a:pt x="550759" y="2411333"/>
                </a:lnTo>
                <a:lnTo>
                  <a:pt x="487210" y="2400742"/>
                </a:lnTo>
                <a:lnTo>
                  <a:pt x="448374" y="2361906"/>
                </a:lnTo>
                <a:lnTo>
                  <a:pt x="497801" y="2305418"/>
                </a:lnTo>
                <a:lnTo>
                  <a:pt x="529576" y="2301888"/>
                </a:lnTo>
                <a:lnTo>
                  <a:pt x="529576" y="2301888"/>
                </a:lnTo>
                <a:lnTo>
                  <a:pt x="543698" y="2217155"/>
                </a:lnTo>
                <a:lnTo>
                  <a:pt x="568411" y="2178320"/>
                </a:lnTo>
                <a:lnTo>
                  <a:pt x="610777" y="2174789"/>
                </a:lnTo>
                <a:lnTo>
                  <a:pt x="649613" y="2111240"/>
                </a:lnTo>
                <a:lnTo>
                  <a:pt x="649613" y="2061813"/>
                </a:lnTo>
                <a:lnTo>
                  <a:pt x="593125" y="2005325"/>
                </a:lnTo>
                <a:lnTo>
                  <a:pt x="557820" y="1959429"/>
                </a:lnTo>
                <a:lnTo>
                  <a:pt x="536637" y="1899410"/>
                </a:lnTo>
                <a:lnTo>
                  <a:pt x="533106" y="1853514"/>
                </a:lnTo>
                <a:lnTo>
                  <a:pt x="561350" y="1807617"/>
                </a:lnTo>
                <a:lnTo>
                  <a:pt x="557820" y="1772312"/>
                </a:lnTo>
                <a:lnTo>
                  <a:pt x="550759" y="1729946"/>
                </a:lnTo>
                <a:lnTo>
                  <a:pt x="554289" y="1694641"/>
                </a:lnTo>
                <a:lnTo>
                  <a:pt x="579003" y="1673458"/>
                </a:lnTo>
                <a:lnTo>
                  <a:pt x="621369" y="1694641"/>
                </a:lnTo>
                <a:lnTo>
                  <a:pt x="649613" y="1708763"/>
                </a:lnTo>
                <a:lnTo>
                  <a:pt x="649613" y="1669928"/>
                </a:lnTo>
                <a:lnTo>
                  <a:pt x="649613" y="1624031"/>
                </a:lnTo>
                <a:lnTo>
                  <a:pt x="677857" y="1574604"/>
                </a:lnTo>
                <a:lnTo>
                  <a:pt x="621369" y="1507525"/>
                </a:lnTo>
                <a:lnTo>
                  <a:pt x="600186" y="1447506"/>
                </a:lnTo>
                <a:lnTo>
                  <a:pt x="568411" y="1451037"/>
                </a:lnTo>
                <a:lnTo>
                  <a:pt x="540167" y="1433384"/>
                </a:lnTo>
                <a:lnTo>
                  <a:pt x="561350" y="1401610"/>
                </a:lnTo>
                <a:lnTo>
                  <a:pt x="547228" y="1366305"/>
                </a:lnTo>
                <a:lnTo>
                  <a:pt x="494271" y="1323938"/>
                </a:lnTo>
                <a:lnTo>
                  <a:pt x="413069" y="1256859"/>
                </a:lnTo>
                <a:lnTo>
                  <a:pt x="398947" y="1200371"/>
                </a:lnTo>
                <a:lnTo>
                  <a:pt x="420130" y="1066212"/>
                </a:lnTo>
                <a:lnTo>
                  <a:pt x="384825" y="988541"/>
                </a:lnTo>
                <a:lnTo>
                  <a:pt x="342459" y="879095"/>
                </a:lnTo>
                <a:lnTo>
                  <a:pt x="335398" y="773180"/>
                </a:lnTo>
                <a:lnTo>
                  <a:pt x="331868" y="695509"/>
                </a:lnTo>
                <a:lnTo>
                  <a:pt x="285971" y="660204"/>
                </a:lnTo>
                <a:lnTo>
                  <a:pt x="176526" y="586064"/>
                </a:lnTo>
                <a:lnTo>
                  <a:pt x="0" y="529576"/>
                </a:lnTo>
                <a:lnTo>
                  <a:pt x="3531" y="0"/>
                </a:lnTo>
                <a:lnTo>
                  <a:pt x="3290428" y="1288633"/>
                </a:lnTo>
                <a:close/>
              </a:path>
            </a:pathLst>
          </a:custGeom>
          <a:solidFill>
            <a:srgbClr val="92D050">
              <a:alpha val="50000"/>
            </a:srgb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6294870" y="3255827"/>
            <a:ext cx="1676896" cy="2099844"/>
          </a:xfrm>
          <a:custGeom>
            <a:avLst/>
            <a:gdLst>
              <a:gd name="connsiteX0" fmla="*/ 1265863 w 1676896"/>
              <a:gd name="connsiteY0" fmla="*/ 0 h 2099844"/>
              <a:gd name="connsiteX1" fmla="*/ 1066303 w 1676896"/>
              <a:gd name="connsiteY1" fmla="*/ 2978 h 2099844"/>
              <a:gd name="connsiteX2" fmla="*/ 1015669 w 1676896"/>
              <a:gd name="connsiteY2" fmla="*/ 23828 h 2099844"/>
              <a:gd name="connsiteX3" fmla="*/ 932271 w 1676896"/>
              <a:gd name="connsiteY3" fmla="*/ 23828 h 2099844"/>
              <a:gd name="connsiteX4" fmla="*/ 875679 w 1676896"/>
              <a:gd name="connsiteY4" fmla="*/ 35742 h 2099844"/>
              <a:gd name="connsiteX5" fmla="*/ 813131 w 1676896"/>
              <a:gd name="connsiteY5" fmla="*/ 23828 h 2099844"/>
              <a:gd name="connsiteX6" fmla="*/ 765475 w 1676896"/>
              <a:gd name="connsiteY6" fmla="*/ 29785 h 2099844"/>
              <a:gd name="connsiteX7" fmla="*/ 729733 w 1676896"/>
              <a:gd name="connsiteY7" fmla="*/ 38720 h 2099844"/>
              <a:gd name="connsiteX8" fmla="*/ 577829 w 1676896"/>
              <a:gd name="connsiteY8" fmla="*/ 38720 h 2099844"/>
              <a:gd name="connsiteX9" fmla="*/ 548044 w 1676896"/>
              <a:gd name="connsiteY9" fmla="*/ 86376 h 2099844"/>
              <a:gd name="connsiteX10" fmla="*/ 536130 w 1676896"/>
              <a:gd name="connsiteY10" fmla="*/ 110204 h 2099844"/>
              <a:gd name="connsiteX11" fmla="*/ 497410 w 1676896"/>
              <a:gd name="connsiteY11" fmla="*/ 104247 h 2099844"/>
              <a:gd name="connsiteX12" fmla="*/ 473582 w 1676896"/>
              <a:gd name="connsiteY12" fmla="*/ 125097 h 2099844"/>
              <a:gd name="connsiteX13" fmla="*/ 416990 w 1676896"/>
              <a:gd name="connsiteY13" fmla="*/ 95312 h 2099844"/>
              <a:gd name="connsiteX14" fmla="*/ 357420 w 1676896"/>
              <a:gd name="connsiteY14" fmla="*/ 65527 h 2099844"/>
              <a:gd name="connsiteX15" fmla="*/ 271044 w 1676896"/>
              <a:gd name="connsiteY15" fmla="*/ 35742 h 2099844"/>
              <a:gd name="connsiteX16" fmla="*/ 217431 w 1676896"/>
              <a:gd name="connsiteY16" fmla="*/ 20849 h 2099844"/>
              <a:gd name="connsiteX17" fmla="*/ 160839 w 1676896"/>
              <a:gd name="connsiteY17" fmla="*/ 68505 h 2099844"/>
              <a:gd name="connsiteX18" fmla="*/ 131054 w 1676896"/>
              <a:gd name="connsiteY18" fmla="*/ 122118 h 2099844"/>
              <a:gd name="connsiteX19" fmla="*/ 74462 w 1676896"/>
              <a:gd name="connsiteY19" fmla="*/ 163817 h 2099844"/>
              <a:gd name="connsiteX20" fmla="*/ 41699 w 1676896"/>
              <a:gd name="connsiteY20" fmla="*/ 163817 h 2099844"/>
              <a:gd name="connsiteX21" fmla="*/ 20849 w 1676896"/>
              <a:gd name="connsiteY21" fmla="*/ 211473 h 2099844"/>
              <a:gd name="connsiteX22" fmla="*/ 20849 w 1676896"/>
              <a:gd name="connsiteY22" fmla="*/ 211473 h 2099844"/>
              <a:gd name="connsiteX23" fmla="*/ 0 w 1676896"/>
              <a:gd name="connsiteY23" fmla="*/ 247215 h 2099844"/>
              <a:gd name="connsiteX24" fmla="*/ 41699 w 1676896"/>
              <a:gd name="connsiteY24" fmla="*/ 297850 h 2099844"/>
              <a:gd name="connsiteX25" fmla="*/ 80419 w 1676896"/>
              <a:gd name="connsiteY25" fmla="*/ 345506 h 2099844"/>
              <a:gd name="connsiteX26" fmla="*/ 98290 w 1676896"/>
              <a:gd name="connsiteY26" fmla="*/ 372313 h 2099844"/>
              <a:gd name="connsiteX27" fmla="*/ 89355 w 1676896"/>
              <a:gd name="connsiteY27" fmla="*/ 399119 h 2099844"/>
              <a:gd name="connsiteX28" fmla="*/ 65527 w 1676896"/>
              <a:gd name="connsiteY28" fmla="*/ 431883 h 2099844"/>
              <a:gd name="connsiteX29" fmla="*/ 23828 w 1676896"/>
              <a:gd name="connsiteY29" fmla="*/ 488474 h 2099844"/>
              <a:gd name="connsiteX30" fmla="*/ 23828 w 1676896"/>
              <a:gd name="connsiteY30" fmla="*/ 518259 h 2099844"/>
              <a:gd name="connsiteX31" fmla="*/ 17871 w 1676896"/>
              <a:gd name="connsiteY31" fmla="*/ 545066 h 2099844"/>
              <a:gd name="connsiteX32" fmla="*/ 5957 w 1676896"/>
              <a:gd name="connsiteY32" fmla="*/ 562937 h 2099844"/>
              <a:gd name="connsiteX33" fmla="*/ 8935 w 1676896"/>
              <a:gd name="connsiteY33" fmla="*/ 589743 h 2099844"/>
              <a:gd name="connsiteX34" fmla="*/ 23828 w 1676896"/>
              <a:gd name="connsiteY34" fmla="*/ 616550 h 2099844"/>
              <a:gd name="connsiteX35" fmla="*/ 83398 w 1676896"/>
              <a:gd name="connsiteY35" fmla="*/ 640378 h 2099844"/>
              <a:gd name="connsiteX36" fmla="*/ 139989 w 1676896"/>
              <a:gd name="connsiteY36" fmla="*/ 670163 h 2099844"/>
              <a:gd name="connsiteX37" fmla="*/ 178710 w 1676896"/>
              <a:gd name="connsiteY37" fmla="*/ 637399 h 2099844"/>
              <a:gd name="connsiteX38" fmla="*/ 217431 w 1676896"/>
              <a:gd name="connsiteY38" fmla="*/ 619528 h 2099844"/>
              <a:gd name="connsiteX39" fmla="*/ 256151 w 1676896"/>
              <a:gd name="connsiteY39" fmla="*/ 607614 h 2099844"/>
              <a:gd name="connsiteX40" fmla="*/ 300829 w 1676896"/>
              <a:gd name="connsiteY40" fmla="*/ 661227 h 2099844"/>
              <a:gd name="connsiteX41" fmla="*/ 327635 w 1676896"/>
              <a:gd name="connsiteY41" fmla="*/ 646335 h 2099844"/>
              <a:gd name="connsiteX42" fmla="*/ 363377 w 1676896"/>
              <a:gd name="connsiteY42" fmla="*/ 658249 h 2099844"/>
              <a:gd name="connsiteX43" fmla="*/ 366356 w 1676896"/>
              <a:gd name="connsiteY43" fmla="*/ 708883 h 2099844"/>
              <a:gd name="connsiteX44" fmla="*/ 411033 w 1676896"/>
              <a:gd name="connsiteY44" fmla="*/ 732711 h 2099844"/>
              <a:gd name="connsiteX45" fmla="*/ 449754 w 1676896"/>
              <a:gd name="connsiteY45" fmla="*/ 774410 h 2099844"/>
              <a:gd name="connsiteX46" fmla="*/ 571872 w 1676896"/>
              <a:gd name="connsiteY46" fmla="*/ 839937 h 2099844"/>
              <a:gd name="connsiteX47" fmla="*/ 530173 w 1676896"/>
              <a:gd name="connsiteY47" fmla="*/ 759518 h 2099844"/>
              <a:gd name="connsiteX48" fmla="*/ 568894 w 1676896"/>
              <a:gd name="connsiteY48" fmla="*/ 747604 h 2099844"/>
              <a:gd name="connsiteX49" fmla="*/ 637399 w 1676896"/>
              <a:gd name="connsiteY49" fmla="*/ 878658 h 2099844"/>
              <a:gd name="connsiteX50" fmla="*/ 607614 w 1676896"/>
              <a:gd name="connsiteY50" fmla="*/ 914400 h 2099844"/>
              <a:gd name="connsiteX51" fmla="*/ 586765 w 1676896"/>
              <a:gd name="connsiteY51" fmla="*/ 968013 h 2099844"/>
              <a:gd name="connsiteX52" fmla="*/ 613571 w 1676896"/>
              <a:gd name="connsiteY52" fmla="*/ 1054389 h 2099844"/>
              <a:gd name="connsiteX53" fmla="*/ 634421 w 1676896"/>
              <a:gd name="connsiteY53" fmla="*/ 1185444 h 2099844"/>
              <a:gd name="connsiteX54" fmla="*/ 643356 w 1676896"/>
              <a:gd name="connsiteY54" fmla="*/ 1271820 h 2099844"/>
              <a:gd name="connsiteX55" fmla="*/ 664206 w 1676896"/>
              <a:gd name="connsiteY55" fmla="*/ 1358197 h 2099844"/>
              <a:gd name="connsiteX56" fmla="*/ 696969 w 1676896"/>
              <a:gd name="connsiteY56" fmla="*/ 1414788 h 2099844"/>
              <a:gd name="connsiteX57" fmla="*/ 789303 w 1676896"/>
              <a:gd name="connsiteY57" fmla="*/ 1474358 h 2099844"/>
              <a:gd name="connsiteX58" fmla="*/ 813131 w 1676896"/>
              <a:gd name="connsiteY58" fmla="*/ 1533928 h 2099844"/>
              <a:gd name="connsiteX59" fmla="*/ 923335 w 1676896"/>
              <a:gd name="connsiteY59" fmla="*/ 1602434 h 2099844"/>
              <a:gd name="connsiteX60" fmla="*/ 970991 w 1676896"/>
              <a:gd name="connsiteY60" fmla="*/ 1536907 h 2099844"/>
              <a:gd name="connsiteX61" fmla="*/ 1012690 w 1676896"/>
              <a:gd name="connsiteY61" fmla="*/ 1489251 h 2099844"/>
              <a:gd name="connsiteX62" fmla="*/ 1045454 w 1676896"/>
              <a:gd name="connsiteY62" fmla="*/ 1483294 h 2099844"/>
              <a:gd name="connsiteX63" fmla="*/ 1030561 w 1676896"/>
              <a:gd name="connsiteY63" fmla="*/ 1530950 h 2099844"/>
              <a:gd name="connsiteX64" fmla="*/ 1134809 w 1676896"/>
              <a:gd name="connsiteY64" fmla="*/ 1551799 h 2099844"/>
              <a:gd name="connsiteX65" fmla="*/ 1176508 w 1676896"/>
              <a:gd name="connsiteY65" fmla="*/ 1605412 h 2099844"/>
              <a:gd name="connsiteX66" fmla="*/ 1146723 w 1676896"/>
              <a:gd name="connsiteY66" fmla="*/ 1706681 h 2099844"/>
              <a:gd name="connsiteX67" fmla="*/ 1048432 w 1676896"/>
              <a:gd name="connsiteY67" fmla="*/ 1891348 h 2099844"/>
              <a:gd name="connsiteX68" fmla="*/ 1033540 w 1676896"/>
              <a:gd name="connsiteY68" fmla="*/ 1933047 h 2099844"/>
              <a:gd name="connsiteX69" fmla="*/ 1030561 w 1676896"/>
              <a:gd name="connsiteY69" fmla="*/ 1974746 h 2099844"/>
              <a:gd name="connsiteX70" fmla="*/ 1021626 w 1676896"/>
              <a:gd name="connsiteY70" fmla="*/ 2004531 h 2099844"/>
              <a:gd name="connsiteX71" fmla="*/ 1063325 w 1676896"/>
              <a:gd name="connsiteY71" fmla="*/ 2037295 h 2099844"/>
              <a:gd name="connsiteX72" fmla="*/ 1084175 w 1676896"/>
              <a:gd name="connsiteY72" fmla="*/ 2073037 h 2099844"/>
              <a:gd name="connsiteX73" fmla="*/ 1143745 w 1676896"/>
              <a:gd name="connsiteY73" fmla="*/ 2099844 h 2099844"/>
              <a:gd name="connsiteX74" fmla="*/ 1170551 w 1676896"/>
              <a:gd name="connsiteY74" fmla="*/ 2052187 h 2099844"/>
              <a:gd name="connsiteX75" fmla="*/ 1182465 w 1676896"/>
              <a:gd name="connsiteY75" fmla="*/ 2013467 h 2099844"/>
              <a:gd name="connsiteX76" fmla="*/ 1197358 w 1676896"/>
              <a:gd name="connsiteY76" fmla="*/ 1992617 h 2099844"/>
              <a:gd name="connsiteX77" fmla="*/ 1325433 w 1676896"/>
              <a:gd name="connsiteY77" fmla="*/ 1995596 h 2099844"/>
              <a:gd name="connsiteX78" fmla="*/ 1289691 w 1676896"/>
              <a:gd name="connsiteY78" fmla="*/ 1959854 h 2099844"/>
              <a:gd name="connsiteX79" fmla="*/ 1319476 w 1676896"/>
              <a:gd name="connsiteY79" fmla="*/ 1861563 h 2099844"/>
              <a:gd name="connsiteX80" fmla="*/ 1352240 w 1676896"/>
              <a:gd name="connsiteY80" fmla="*/ 1822843 h 2099844"/>
              <a:gd name="connsiteX81" fmla="*/ 1480315 w 1676896"/>
              <a:gd name="connsiteY81" fmla="*/ 1769230 h 2099844"/>
              <a:gd name="connsiteX82" fmla="*/ 1429681 w 1676896"/>
              <a:gd name="connsiteY82" fmla="*/ 1703703 h 2099844"/>
              <a:gd name="connsiteX83" fmla="*/ 1480315 w 1676896"/>
              <a:gd name="connsiteY83" fmla="*/ 1629240 h 2099844"/>
              <a:gd name="connsiteX84" fmla="*/ 1545842 w 1676896"/>
              <a:gd name="connsiteY84" fmla="*/ 1575627 h 2099844"/>
              <a:gd name="connsiteX85" fmla="*/ 1590520 w 1676896"/>
              <a:gd name="connsiteY85" fmla="*/ 1560735 h 2099844"/>
              <a:gd name="connsiteX86" fmla="*/ 1623283 w 1676896"/>
              <a:gd name="connsiteY86" fmla="*/ 1527971 h 2099844"/>
              <a:gd name="connsiteX87" fmla="*/ 1605412 w 1676896"/>
              <a:gd name="connsiteY87" fmla="*/ 1483294 h 2099844"/>
              <a:gd name="connsiteX88" fmla="*/ 1664982 w 1676896"/>
              <a:gd name="connsiteY88" fmla="*/ 1432659 h 2099844"/>
              <a:gd name="connsiteX89" fmla="*/ 1676896 w 1676896"/>
              <a:gd name="connsiteY89" fmla="*/ 1385003 h 2099844"/>
              <a:gd name="connsiteX90" fmla="*/ 1527971 w 1676896"/>
              <a:gd name="connsiteY90" fmla="*/ 1277777 h 2099844"/>
              <a:gd name="connsiteX91" fmla="*/ 1548821 w 1676896"/>
              <a:gd name="connsiteY91" fmla="*/ 1200336 h 2099844"/>
              <a:gd name="connsiteX92" fmla="*/ 1575627 w 1676896"/>
              <a:gd name="connsiteY92" fmla="*/ 1122895 h 2099844"/>
              <a:gd name="connsiteX93" fmla="*/ 1602434 w 1676896"/>
              <a:gd name="connsiteY93" fmla="*/ 1096088 h 2099844"/>
              <a:gd name="connsiteX94" fmla="*/ 1626262 w 1676896"/>
              <a:gd name="connsiteY94" fmla="*/ 1072260 h 2099844"/>
              <a:gd name="connsiteX95" fmla="*/ 1611369 w 1676896"/>
              <a:gd name="connsiteY95" fmla="*/ 1024604 h 2099844"/>
              <a:gd name="connsiteX96" fmla="*/ 1566692 w 1676896"/>
              <a:gd name="connsiteY96" fmla="*/ 1069282 h 2099844"/>
              <a:gd name="connsiteX97" fmla="*/ 1504143 w 1676896"/>
              <a:gd name="connsiteY97" fmla="*/ 1063325 h 2099844"/>
              <a:gd name="connsiteX98" fmla="*/ 1426702 w 1676896"/>
              <a:gd name="connsiteY98" fmla="*/ 1096088 h 2099844"/>
              <a:gd name="connsiteX99" fmla="*/ 1376068 w 1676896"/>
              <a:gd name="connsiteY99" fmla="*/ 1140766 h 2099844"/>
              <a:gd name="connsiteX100" fmla="*/ 1322455 w 1676896"/>
              <a:gd name="connsiteY100" fmla="*/ 1185444 h 2099844"/>
              <a:gd name="connsiteX101" fmla="*/ 1253949 w 1676896"/>
              <a:gd name="connsiteY101" fmla="*/ 1236078 h 2099844"/>
              <a:gd name="connsiteX102" fmla="*/ 1215229 w 1676896"/>
              <a:gd name="connsiteY102" fmla="*/ 1280756 h 2099844"/>
              <a:gd name="connsiteX103" fmla="*/ 1176508 w 1676896"/>
              <a:gd name="connsiteY103" fmla="*/ 1292670 h 2099844"/>
              <a:gd name="connsiteX104" fmla="*/ 1149702 w 1676896"/>
              <a:gd name="connsiteY104" fmla="*/ 1349261 h 2099844"/>
              <a:gd name="connsiteX105" fmla="*/ 1128852 w 1676896"/>
              <a:gd name="connsiteY105" fmla="*/ 1385003 h 2099844"/>
              <a:gd name="connsiteX106" fmla="*/ 1099067 w 1676896"/>
              <a:gd name="connsiteY106" fmla="*/ 1399896 h 2099844"/>
              <a:gd name="connsiteX107" fmla="*/ 1099067 w 1676896"/>
              <a:gd name="connsiteY107" fmla="*/ 1423724 h 2099844"/>
              <a:gd name="connsiteX108" fmla="*/ 1033540 w 1676896"/>
              <a:gd name="connsiteY108" fmla="*/ 1423724 h 2099844"/>
              <a:gd name="connsiteX109" fmla="*/ 997798 w 1676896"/>
              <a:gd name="connsiteY109" fmla="*/ 1373089 h 2099844"/>
              <a:gd name="connsiteX110" fmla="*/ 926314 w 1676896"/>
              <a:gd name="connsiteY110" fmla="*/ 1349261 h 2099844"/>
              <a:gd name="connsiteX111" fmla="*/ 899507 w 1676896"/>
              <a:gd name="connsiteY111" fmla="*/ 1310541 h 2099844"/>
              <a:gd name="connsiteX112" fmla="*/ 932271 w 1676896"/>
              <a:gd name="connsiteY112" fmla="*/ 1259906 h 2099844"/>
              <a:gd name="connsiteX113" fmla="*/ 1024604 w 1676896"/>
              <a:gd name="connsiteY113" fmla="*/ 1119916 h 2099844"/>
              <a:gd name="connsiteX114" fmla="*/ 1247992 w 1676896"/>
              <a:gd name="connsiteY114" fmla="*/ 708883 h 2099844"/>
              <a:gd name="connsiteX115" fmla="*/ 1170551 w 1676896"/>
              <a:gd name="connsiteY115" fmla="*/ 649313 h 2099844"/>
              <a:gd name="connsiteX116" fmla="*/ 1113960 w 1676896"/>
              <a:gd name="connsiteY116" fmla="*/ 589743 h 2099844"/>
              <a:gd name="connsiteX117" fmla="*/ 1131831 w 1676896"/>
              <a:gd name="connsiteY117" fmla="*/ 559958 h 2099844"/>
              <a:gd name="connsiteX118" fmla="*/ 1143745 w 1676896"/>
              <a:gd name="connsiteY118" fmla="*/ 503367 h 2099844"/>
              <a:gd name="connsiteX119" fmla="*/ 1128852 w 1676896"/>
              <a:gd name="connsiteY119" fmla="*/ 467625 h 2099844"/>
              <a:gd name="connsiteX120" fmla="*/ 1146723 w 1676896"/>
              <a:gd name="connsiteY120" fmla="*/ 419969 h 2099844"/>
              <a:gd name="connsiteX121" fmla="*/ 1182465 w 1676896"/>
              <a:gd name="connsiteY121" fmla="*/ 399119 h 2099844"/>
              <a:gd name="connsiteX122" fmla="*/ 1233100 w 1676896"/>
              <a:gd name="connsiteY122" fmla="*/ 416990 h 2099844"/>
              <a:gd name="connsiteX123" fmla="*/ 1301605 w 1676896"/>
              <a:gd name="connsiteY123" fmla="*/ 372313 h 2099844"/>
              <a:gd name="connsiteX124" fmla="*/ 1334369 w 1676896"/>
              <a:gd name="connsiteY124" fmla="*/ 345506 h 2099844"/>
              <a:gd name="connsiteX125" fmla="*/ 1399896 w 1676896"/>
              <a:gd name="connsiteY125" fmla="*/ 247215 h 2099844"/>
              <a:gd name="connsiteX126" fmla="*/ 1414788 w 1676896"/>
              <a:gd name="connsiteY126" fmla="*/ 151903 h 2099844"/>
              <a:gd name="connsiteX127" fmla="*/ 1399896 w 1676896"/>
              <a:gd name="connsiteY127" fmla="*/ 125097 h 2099844"/>
              <a:gd name="connsiteX128" fmla="*/ 1319476 w 1676896"/>
              <a:gd name="connsiteY128" fmla="*/ 77441 h 2099844"/>
              <a:gd name="connsiteX129" fmla="*/ 1298627 w 1676896"/>
              <a:gd name="connsiteY129" fmla="*/ 41699 h 2099844"/>
              <a:gd name="connsiteX130" fmla="*/ 1265863 w 1676896"/>
              <a:gd name="connsiteY130" fmla="*/ 0 h 209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676896" h="2099844">
                <a:moveTo>
                  <a:pt x="1265863" y="0"/>
                </a:moveTo>
                <a:lnTo>
                  <a:pt x="1066303" y="2978"/>
                </a:lnTo>
                <a:lnTo>
                  <a:pt x="1015669" y="23828"/>
                </a:lnTo>
                <a:lnTo>
                  <a:pt x="932271" y="23828"/>
                </a:lnTo>
                <a:lnTo>
                  <a:pt x="875679" y="35742"/>
                </a:lnTo>
                <a:lnTo>
                  <a:pt x="813131" y="23828"/>
                </a:lnTo>
                <a:lnTo>
                  <a:pt x="765475" y="29785"/>
                </a:lnTo>
                <a:lnTo>
                  <a:pt x="729733" y="38720"/>
                </a:lnTo>
                <a:lnTo>
                  <a:pt x="577829" y="38720"/>
                </a:lnTo>
                <a:lnTo>
                  <a:pt x="548044" y="86376"/>
                </a:lnTo>
                <a:lnTo>
                  <a:pt x="536130" y="110204"/>
                </a:lnTo>
                <a:lnTo>
                  <a:pt x="497410" y="104247"/>
                </a:lnTo>
                <a:lnTo>
                  <a:pt x="473582" y="125097"/>
                </a:lnTo>
                <a:lnTo>
                  <a:pt x="416990" y="95312"/>
                </a:lnTo>
                <a:lnTo>
                  <a:pt x="357420" y="65527"/>
                </a:lnTo>
                <a:lnTo>
                  <a:pt x="271044" y="35742"/>
                </a:lnTo>
                <a:lnTo>
                  <a:pt x="217431" y="20849"/>
                </a:lnTo>
                <a:lnTo>
                  <a:pt x="160839" y="68505"/>
                </a:lnTo>
                <a:lnTo>
                  <a:pt x="131054" y="122118"/>
                </a:lnTo>
                <a:lnTo>
                  <a:pt x="74462" y="163817"/>
                </a:lnTo>
                <a:lnTo>
                  <a:pt x="41699" y="163817"/>
                </a:lnTo>
                <a:lnTo>
                  <a:pt x="20849" y="211473"/>
                </a:lnTo>
                <a:lnTo>
                  <a:pt x="20849" y="211473"/>
                </a:lnTo>
                <a:lnTo>
                  <a:pt x="0" y="247215"/>
                </a:lnTo>
                <a:lnTo>
                  <a:pt x="41699" y="297850"/>
                </a:lnTo>
                <a:lnTo>
                  <a:pt x="80419" y="345506"/>
                </a:lnTo>
                <a:lnTo>
                  <a:pt x="98290" y="372313"/>
                </a:lnTo>
                <a:lnTo>
                  <a:pt x="89355" y="399119"/>
                </a:lnTo>
                <a:lnTo>
                  <a:pt x="65527" y="431883"/>
                </a:lnTo>
                <a:lnTo>
                  <a:pt x="23828" y="488474"/>
                </a:lnTo>
                <a:lnTo>
                  <a:pt x="23828" y="518259"/>
                </a:lnTo>
                <a:lnTo>
                  <a:pt x="17871" y="545066"/>
                </a:lnTo>
                <a:lnTo>
                  <a:pt x="5957" y="562937"/>
                </a:lnTo>
                <a:lnTo>
                  <a:pt x="8935" y="589743"/>
                </a:lnTo>
                <a:lnTo>
                  <a:pt x="23828" y="616550"/>
                </a:lnTo>
                <a:lnTo>
                  <a:pt x="83398" y="640378"/>
                </a:lnTo>
                <a:lnTo>
                  <a:pt x="139989" y="670163"/>
                </a:lnTo>
                <a:lnTo>
                  <a:pt x="178710" y="637399"/>
                </a:lnTo>
                <a:lnTo>
                  <a:pt x="217431" y="619528"/>
                </a:lnTo>
                <a:lnTo>
                  <a:pt x="256151" y="607614"/>
                </a:lnTo>
                <a:lnTo>
                  <a:pt x="300829" y="661227"/>
                </a:lnTo>
                <a:lnTo>
                  <a:pt x="327635" y="646335"/>
                </a:lnTo>
                <a:lnTo>
                  <a:pt x="363377" y="658249"/>
                </a:lnTo>
                <a:lnTo>
                  <a:pt x="366356" y="708883"/>
                </a:lnTo>
                <a:lnTo>
                  <a:pt x="411033" y="732711"/>
                </a:lnTo>
                <a:lnTo>
                  <a:pt x="449754" y="774410"/>
                </a:lnTo>
                <a:lnTo>
                  <a:pt x="571872" y="839937"/>
                </a:lnTo>
                <a:lnTo>
                  <a:pt x="530173" y="759518"/>
                </a:lnTo>
                <a:lnTo>
                  <a:pt x="568894" y="747604"/>
                </a:lnTo>
                <a:lnTo>
                  <a:pt x="637399" y="878658"/>
                </a:lnTo>
                <a:lnTo>
                  <a:pt x="607614" y="914400"/>
                </a:lnTo>
                <a:lnTo>
                  <a:pt x="586765" y="968013"/>
                </a:lnTo>
                <a:lnTo>
                  <a:pt x="613571" y="1054389"/>
                </a:lnTo>
                <a:lnTo>
                  <a:pt x="634421" y="1185444"/>
                </a:lnTo>
                <a:lnTo>
                  <a:pt x="643356" y="1271820"/>
                </a:lnTo>
                <a:lnTo>
                  <a:pt x="664206" y="1358197"/>
                </a:lnTo>
                <a:lnTo>
                  <a:pt x="696969" y="1414788"/>
                </a:lnTo>
                <a:lnTo>
                  <a:pt x="789303" y="1474358"/>
                </a:lnTo>
                <a:lnTo>
                  <a:pt x="813131" y="1533928"/>
                </a:lnTo>
                <a:lnTo>
                  <a:pt x="923335" y="1602434"/>
                </a:lnTo>
                <a:lnTo>
                  <a:pt x="970991" y="1536907"/>
                </a:lnTo>
                <a:lnTo>
                  <a:pt x="1012690" y="1489251"/>
                </a:lnTo>
                <a:lnTo>
                  <a:pt x="1045454" y="1483294"/>
                </a:lnTo>
                <a:lnTo>
                  <a:pt x="1030561" y="1530950"/>
                </a:lnTo>
                <a:lnTo>
                  <a:pt x="1134809" y="1551799"/>
                </a:lnTo>
                <a:lnTo>
                  <a:pt x="1176508" y="1605412"/>
                </a:lnTo>
                <a:lnTo>
                  <a:pt x="1146723" y="1706681"/>
                </a:lnTo>
                <a:lnTo>
                  <a:pt x="1048432" y="1891348"/>
                </a:lnTo>
                <a:lnTo>
                  <a:pt x="1033540" y="1933047"/>
                </a:lnTo>
                <a:lnTo>
                  <a:pt x="1030561" y="1974746"/>
                </a:lnTo>
                <a:lnTo>
                  <a:pt x="1021626" y="2004531"/>
                </a:lnTo>
                <a:lnTo>
                  <a:pt x="1063325" y="2037295"/>
                </a:lnTo>
                <a:lnTo>
                  <a:pt x="1084175" y="2073037"/>
                </a:lnTo>
                <a:lnTo>
                  <a:pt x="1143745" y="2099844"/>
                </a:lnTo>
                <a:lnTo>
                  <a:pt x="1170551" y="2052187"/>
                </a:lnTo>
                <a:lnTo>
                  <a:pt x="1182465" y="2013467"/>
                </a:lnTo>
                <a:lnTo>
                  <a:pt x="1197358" y="1992617"/>
                </a:lnTo>
                <a:lnTo>
                  <a:pt x="1325433" y="1995596"/>
                </a:lnTo>
                <a:lnTo>
                  <a:pt x="1289691" y="1959854"/>
                </a:lnTo>
                <a:lnTo>
                  <a:pt x="1319476" y="1861563"/>
                </a:lnTo>
                <a:lnTo>
                  <a:pt x="1352240" y="1822843"/>
                </a:lnTo>
                <a:lnTo>
                  <a:pt x="1480315" y="1769230"/>
                </a:lnTo>
                <a:lnTo>
                  <a:pt x="1429681" y="1703703"/>
                </a:lnTo>
                <a:lnTo>
                  <a:pt x="1480315" y="1629240"/>
                </a:lnTo>
                <a:lnTo>
                  <a:pt x="1545842" y="1575627"/>
                </a:lnTo>
                <a:lnTo>
                  <a:pt x="1590520" y="1560735"/>
                </a:lnTo>
                <a:lnTo>
                  <a:pt x="1623283" y="1527971"/>
                </a:lnTo>
                <a:lnTo>
                  <a:pt x="1605412" y="1483294"/>
                </a:lnTo>
                <a:lnTo>
                  <a:pt x="1664982" y="1432659"/>
                </a:lnTo>
                <a:lnTo>
                  <a:pt x="1676896" y="1385003"/>
                </a:lnTo>
                <a:lnTo>
                  <a:pt x="1527971" y="1277777"/>
                </a:lnTo>
                <a:lnTo>
                  <a:pt x="1548821" y="1200336"/>
                </a:lnTo>
                <a:lnTo>
                  <a:pt x="1575627" y="1122895"/>
                </a:lnTo>
                <a:lnTo>
                  <a:pt x="1602434" y="1096088"/>
                </a:lnTo>
                <a:lnTo>
                  <a:pt x="1626262" y="1072260"/>
                </a:lnTo>
                <a:lnTo>
                  <a:pt x="1611369" y="1024604"/>
                </a:lnTo>
                <a:lnTo>
                  <a:pt x="1566692" y="1069282"/>
                </a:lnTo>
                <a:lnTo>
                  <a:pt x="1504143" y="1063325"/>
                </a:lnTo>
                <a:lnTo>
                  <a:pt x="1426702" y="1096088"/>
                </a:lnTo>
                <a:lnTo>
                  <a:pt x="1376068" y="1140766"/>
                </a:lnTo>
                <a:lnTo>
                  <a:pt x="1322455" y="1185444"/>
                </a:lnTo>
                <a:lnTo>
                  <a:pt x="1253949" y="1236078"/>
                </a:lnTo>
                <a:lnTo>
                  <a:pt x="1215229" y="1280756"/>
                </a:lnTo>
                <a:lnTo>
                  <a:pt x="1176508" y="1292670"/>
                </a:lnTo>
                <a:lnTo>
                  <a:pt x="1149702" y="1349261"/>
                </a:lnTo>
                <a:lnTo>
                  <a:pt x="1128852" y="1385003"/>
                </a:lnTo>
                <a:lnTo>
                  <a:pt x="1099067" y="1399896"/>
                </a:lnTo>
                <a:lnTo>
                  <a:pt x="1099067" y="1423724"/>
                </a:lnTo>
                <a:lnTo>
                  <a:pt x="1033540" y="1423724"/>
                </a:lnTo>
                <a:lnTo>
                  <a:pt x="997798" y="1373089"/>
                </a:lnTo>
                <a:lnTo>
                  <a:pt x="926314" y="1349261"/>
                </a:lnTo>
                <a:lnTo>
                  <a:pt x="899507" y="1310541"/>
                </a:lnTo>
                <a:lnTo>
                  <a:pt x="932271" y="1259906"/>
                </a:lnTo>
                <a:lnTo>
                  <a:pt x="1024604" y="1119916"/>
                </a:lnTo>
                <a:lnTo>
                  <a:pt x="1247992" y="708883"/>
                </a:lnTo>
                <a:lnTo>
                  <a:pt x="1170551" y="649313"/>
                </a:lnTo>
                <a:lnTo>
                  <a:pt x="1113960" y="589743"/>
                </a:lnTo>
                <a:lnTo>
                  <a:pt x="1131831" y="559958"/>
                </a:lnTo>
                <a:lnTo>
                  <a:pt x="1143745" y="503367"/>
                </a:lnTo>
                <a:lnTo>
                  <a:pt x="1128852" y="467625"/>
                </a:lnTo>
                <a:lnTo>
                  <a:pt x="1146723" y="419969"/>
                </a:lnTo>
                <a:lnTo>
                  <a:pt x="1182465" y="399119"/>
                </a:lnTo>
                <a:lnTo>
                  <a:pt x="1233100" y="416990"/>
                </a:lnTo>
                <a:lnTo>
                  <a:pt x="1301605" y="372313"/>
                </a:lnTo>
                <a:lnTo>
                  <a:pt x="1334369" y="345506"/>
                </a:lnTo>
                <a:lnTo>
                  <a:pt x="1399896" y="247215"/>
                </a:lnTo>
                <a:lnTo>
                  <a:pt x="1414788" y="151903"/>
                </a:lnTo>
                <a:lnTo>
                  <a:pt x="1399896" y="125097"/>
                </a:lnTo>
                <a:lnTo>
                  <a:pt x="1319476" y="77441"/>
                </a:lnTo>
                <a:lnTo>
                  <a:pt x="1298627" y="41699"/>
                </a:lnTo>
                <a:lnTo>
                  <a:pt x="1265863" y="0"/>
                </a:lnTo>
                <a:close/>
              </a:path>
            </a:pathLst>
          </a:custGeom>
          <a:solidFill>
            <a:srgbClr val="FF0000">
              <a:alpha val="5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7216828" y="3955293"/>
            <a:ext cx="684479" cy="734691"/>
          </a:xfrm>
          <a:custGeom>
            <a:avLst/>
            <a:gdLst>
              <a:gd name="connsiteX0" fmla="*/ 314490 w 684479"/>
              <a:gd name="connsiteY0" fmla="*/ 0 h 734691"/>
              <a:gd name="connsiteX1" fmla="*/ 248421 w 684479"/>
              <a:gd name="connsiteY1" fmla="*/ 124210 h 734691"/>
              <a:gd name="connsiteX2" fmla="*/ 169138 w 684479"/>
              <a:gd name="connsiteY2" fmla="*/ 264277 h 734691"/>
              <a:gd name="connsiteX3" fmla="*/ 129496 w 684479"/>
              <a:gd name="connsiteY3" fmla="*/ 338275 h 734691"/>
              <a:gd name="connsiteX4" fmla="*/ 87212 w 684479"/>
              <a:gd name="connsiteY4" fmla="*/ 443986 h 734691"/>
              <a:gd name="connsiteX5" fmla="*/ 66069 w 684479"/>
              <a:gd name="connsiteY5" fmla="*/ 520626 h 734691"/>
              <a:gd name="connsiteX6" fmla="*/ 15857 w 684479"/>
              <a:gd name="connsiteY6" fmla="*/ 565553 h 734691"/>
              <a:gd name="connsiteX7" fmla="*/ 0 w 684479"/>
              <a:gd name="connsiteY7" fmla="*/ 610481 h 734691"/>
              <a:gd name="connsiteX8" fmla="*/ 5286 w 684479"/>
              <a:gd name="connsiteY8" fmla="*/ 658051 h 734691"/>
              <a:gd name="connsiteX9" fmla="*/ 58141 w 684479"/>
              <a:gd name="connsiteY9" fmla="*/ 671264 h 734691"/>
              <a:gd name="connsiteX10" fmla="*/ 95140 w 684479"/>
              <a:gd name="connsiteY10" fmla="*/ 695049 h 734691"/>
              <a:gd name="connsiteX11" fmla="*/ 124210 w 684479"/>
              <a:gd name="connsiteY11" fmla="*/ 724120 h 734691"/>
              <a:gd name="connsiteX12" fmla="*/ 145353 w 684479"/>
              <a:gd name="connsiteY12" fmla="*/ 734691 h 734691"/>
              <a:gd name="connsiteX13" fmla="*/ 184994 w 684479"/>
              <a:gd name="connsiteY13" fmla="*/ 724120 h 734691"/>
              <a:gd name="connsiteX14" fmla="*/ 190280 w 684479"/>
              <a:gd name="connsiteY14" fmla="*/ 684478 h 734691"/>
              <a:gd name="connsiteX15" fmla="*/ 219350 w 684479"/>
              <a:gd name="connsiteY15" fmla="*/ 671264 h 734691"/>
              <a:gd name="connsiteX16" fmla="*/ 251064 w 684479"/>
              <a:gd name="connsiteY16" fmla="*/ 634266 h 734691"/>
              <a:gd name="connsiteX17" fmla="*/ 277491 w 684479"/>
              <a:gd name="connsiteY17" fmla="*/ 599910 h 734691"/>
              <a:gd name="connsiteX18" fmla="*/ 330347 w 684479"/>
              <a:gd name="connsiteY18" fmla="*/ 573482 h 734691"/>
              <a:gd name="connsiteX19" fmla="*/ 362060 w 684479"/>
              <a:gd name="connsiteY19" fmla="*/ 531197 h 734691"/>
              <a:gd name="connsiteX20" fmla="*/ 412273 w 684479"/>
              <a:gd name="connsiteY20" fmla="*/ 486270 h 734691"/>
              <a:gd name="connsiteX21" fmla="*/ 465128 w 684479"/>
              <a:gd name="connsiteY21" fmla="*/ 438700 h 734691"/>
              <a:gd name="connsiteX22" fmla="*/ 520627 w 684479"/>
              <a:gd name="connsiteY22" fmla="*/ 409630 h 734691"/>
              <a:gd name="connsiteX23" fmla="*/ 589339 w 684479"/>
              <a:gd name="connsiteY23" fmla="*/ 367345 h 734691"/>
              <a:gd name="connsiteX24" fmla="*/ 621052 w 684479"/>
              <a:gd name="connsiteY24" fmla="*/ 356774 h 734691"/>
              <a:gd name="connsiteX25" fmla="*/ 671265 w 684479"/>
              <a:gd name="connsiteY25" fmla="*/ 346203 h 734691"/>
              <a:gd name="connsiteX26" fmla="*/ 684479 w 684479"/>
              <a:gd name="connsiteY26" fmla="*/ 327704 h 734691"/>
              <a:gd name="connsiteX27" fmla="*/ 668622 w 684479"/>
              <a:gd name="connsiteY27" fmla="*/ 282777 h 734691"/>
              <a:gd name="connsiteX28" fmla="*/ 665979 w 684479"/>
              <a:gd name="connsiteY28" fmla="*/ 200851 h 734691"/>
              <a:gd name="connsiteX29" fmla="*/ 644837 w 684479"/>
              <a:gd name="connsiteY29" fmla="*/ 132138 h 734691"/>
              <a:gd name="connsiteX30" fmla="*/ 623695 w 684479"/>
              <a:gd name="connsiteY30" fmla="*/ 84568 h 734691"/>
              <a:gd name="connsiteX31" fmla="*/ 594624 w 684479"/>
              <a:gd name="connsiteY31" fmla="*/ 55498 h 734691"/>
              <a:gd name="connsiteX32" fmla="*/ 549697 w 684479"/>
              <a:gd name="connsiteY32" fmla="*/ 55498 h 734691"/>
              <a:gd name="connsiteX33" fmla="*/ 533841 w 684479"/>
              <a:gd name="connsiteY33" fmla="*/ 79283 h 734691"/>
              <a:gd name="connsiteX34" fmla="*/ 488913 w 684479"/>
              <a:gd name="connsiteY34" fmla="*/ 100425 h 734691"/>
              <a:gd name="connsiteX35" fmla="*/ 430772 w 684479"/>
              <a:gd name="connsiteY35" fmla="*/ 79283 h 734691"/>
              <a:gd name="connsiteX36" fmla="*/ 314490 w 684479"/>
              <a:gd name="connsiteY36" fmla="*/ 0 h 734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84479" h="734691">
                <a:moveTo>
                  <a:pt x="314490" y="0"/>
                </a:moveTo>
                <a:lnTo>
                  <a:pt x="248421" y="124210"/>
                </a:lnTo>
                <a:lnTo>
                  <a:pt x="169138" y="264277"/>
                </a:lnTo>
                <a:lnTo>
                  <a:pt x="129496" y="338275"/>
                </a:lnTo>
                <a:lnTo>
                  <a:pt x="87212" y="443986"/>
                </a:lnTo>
                <a:lnTo>
                  <a:pt x="66069" y="520626"/>
                </a:lnTo>
                <a:lnTo>
                  <a:pt x="15857" y="565553"/>
                </a:lnTo>
                <a:lnTo>
                  <a:pt x="0" y="610481"/>
                </a:lnTo>
                <a:lnTo>
                  <a:pt x="5286" y="658051"/>
                </a:lnTo>
                <a:lnTo>
                  <a:pt x="58141" y="671264"/>
                </a:lnTo>
                <a:lnTo>
                  <a:pt x="95140" y="695049"/>
                </a:lnTo>
                <a:lnTo>
                  <a:pt x="124210" y="724120"/>
                </a:lnTo>
                <a:lnTo>
                  <a:pt x="145353" y="734691"/>
                </a:lnTo>
                <a:lnTo>
                  <a:pt x="184994" y="724120"/>
                </a:lnTo>
                <a:lnTo>
                  <a:pt x="190280" y="684478"/>
                </a:lnTo>
                <a:lnTo>
                  <a:pt x="219350" y="671264"/>
                </a:lnTo>
                <a:lnTo>
                  <a:pt x="251064" y="634266"/>
                </a:lnTo>
                <a:lnTo>
                  <a:pt x="277491" y="599910"/>
                </a:lnTo>
                <a:lnTo>
                  <a:pt x="330347" y="573482"/>
                </a:lnTo>
                <a:lnTo>
                  <a:pt x="362060" y="531197"/>
                </a:lnTo>
                <a:lnTo>
                  <a:pt x="412273" y="486270"/>
                </a:lnTo>
                <a:lnTo>
                  <a:pt x="465128" y="438700"/>
                </a:lnTo>
                <a:lnTo>
                  <a:pt x="520627" y="409630"/>
                </a:lnTo>
                <a:lnTo>
                  <a:pt x="589339" y="367345"/>
                </a:lnTo>
                <a:lnTo>
                  <a:pt x="621052" y="356774"/>
                </a:lnTo>
                <a:lnTo>
                  <a:pt x="671265" y="346203"/>
                </a:lnTo>
                <a:lnTo>
                  <a:pt x="684479" y="327704"/>
                </a:lnTo>
                <a:lnTo>
                  <a:pt x="668622" y="282777"/>
                </a:lnTo>
                <a:lnTo>
                  <a:pt x="665979" y="200851"/>
                </a:lnTo>
                <a:lnTo>
                  <a:pt x="644837" y="132138"/>
                </a:lnTo>
                <a:lnTo>
                  <a:pt x="623695" y="84568"/>
                </a:lnTo>
                <a:lnTo>
                  <a:pt x="594624" y="55498"/>
                </a:lnTo>
                <a:lnTo>
                  <a:pt x="549697" y="55498"/>
                </a:lnTo>
                <a:lnTo>
                  <a:pt x="533841" y="79283"/>
                </a:lnTo>
                <a:lnTo>
                  <a:pt x="488913" y="100425"/>
                </a:lnTo>
                <a:lnTo>
                  <a:pt x="430772" y="79283"/>
                </a:lnTo>
                <a:lnTo>
                  <a:pt x="314490" y="0"/>
                </a:lnTo>
                <a:close/>
              </a:path>
            </a:pathLst>
          </a:custGeom>
          <a:solidFill>
            <a:srgbClr val="FF0000">
              <a:alpha val="5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5565137" y="4030237"/>
            <a:ext cx="1510100" cy="1483294"/>
          </a:xfrm>
          <a:custGeom>
            <a:avLst/>
            <a:gdLst>
              <a:gd name="connsiteX0" fmla="*/ 1510100 w 1510100"/>
              <a:gd name="connsiteY0" fmla="*/ 708884 h 1483294"/>
              <a:gd name="connsiteX1" fmla="*/ 1370111 w 1510100"/>
              <a:gd name="connsiteY1" fmla="*/ 908443 h 1483294"/>
              <a:gd name="connsiteX2" fmla="*/ 1292670 w 1510100"/>
              <a:gd name="connsiteY2" fmla="*/ 831002 h 1483294"/>
              <a:gd name="connsiteX3" fmla="*/ 1158637 w 1510100"/>
              <a:gd name="connsiteY3" fmla="*/ 938228 h 1483294"/>
              <a:gd name="connsiteX4" fmla="*/ 1176508 w 1510100"/>
              <a:gd name="connsiteY4" fmla="*/ 985884 h 1483294"/>
              <a:gd name="connsiteX5" fmla="*/ 1167573 w 1510100"/>
              <a:gd name="connsiteY5" fmla="*/ 1015669 h 1483294"/>
              <a:gd name="connsiteX6" fmla="*/ 1146723 w 1510100"/>
              <a:gd name="connsiteY6" fmla="*/ 1033540 h 1483294"/>
              <a:gd name="connsiteX7" fmla="*/ 1078218 w 1510100"/>
              <a:gd name="connsiteY7" fmla="*/ 1045454 h 1483294"/>
              <a:gd name="connsiteX8" fmla="*/ 1054390 w 1510100"/>
              <a:gd name="connsiteY8" fmla="*/ 1051411 h 1483294"/>
              <a:gd name="connsiteX9" fmla="*/ 997798 w 1510100"/>
              <a:gd name="connsiteY9" fmla="*/ 1182465 h 1483294"/>
              <a:gd name="connsiteX10" fmla="*/ 1045454 w 1510100"/>
              <a:gd name="connsiteY10" fmla="*/ 1224164 h 1483294"/>
              <a:gd name="connsiteX11" fmla="*/ 1084175 w 1510100"/>
              <a:gd name="connsiteY11" fmla="*/ 1271820 h 1483294"/>
              <a:gd name="connsiteX12" fmla="*/ 1096089 w 1510100"/>
              <a:gd name="connsiteY12" fmla="*/ 1313520 h 1483294"/>
              <a:gd name="connsiteX13" fmla="*/ 1051411 w 1510100"/>
              <a:gd name="connsiteY13" fmla="*/ 1343305 h 1483294"/>
              <a:gd name="connsiteX14" fmla="*/ 982906 w 1510100"/>
              <a:gd name="connsiteY14" fmla="*/ 1349262 h 1483294"/>
              <a:gd name="connsiteX15" fmla="*/ 923336 w 1510100"/>
              <a:gd name="connsiteY15" fmla="*/ 1349262 h 1483294"/>
              <a:gd name="connsiteX16" fmla="*/ 893551 w 1510100"/>
              <a:gd name="connsiteY16" fmla="*/ 1343305 h 1483294"/>
              <a:gd name="connsiteX17" fmla="*/ 866744 w 1510100"/>
              <a:gd name="connsiteY17" fmla="*/ 1376068 h 1483294"/>
              <a:gd name="connsiteX18" fmla="*/ 857808 w 1510100"/>
              <a:gd name="connsiteY18" fmla="*/ 1402875 h 1483294"/>
              <a:gd name="connsiteX19" fmla="*/ 851851 w 1510100"/>
              <a:gd name="connsiteY19" fmla="*/ 1429681 h 1483294"/>
              <a:gd name="connsiteX20" fmla="*/ 872701 w 1510100"/>
              <a:gd name="connsiteY20" fmla="*/ 1483294 h 1483294"/>
              <a:gd name="connsiteX21" fmla="*/ 679098 w 1510100"/>
              <a:gd name="connsiteY21" fmla="*/ 1474359 h 1483294"/>
              <a:gd name="connsiteX22" fmla="*/ 685055 w 1510100"/>
              <a:gd name="connsiteY22" fmla="*/ 1352240 h 1483294"/>
              <a:gd name="connsiteX23" fmla="*/ 711862 w 1510100"/>
              <a:gd name="connsiteY23" fmla="*/ 1233100 h 1483294"/>
              <a:gd name="connsiteX24" fmla="*/ 732711 w 1510100"/>
              <a:gd name="connsiteY24" fmla="*/ 1110981 h 1483294"/>
              <a:gd name="connsiteX25" fmla="*/ 744625 w 1510100"/>
              <a:gd name="connsiteY25" fmla="*/ 1012691 h 1483294"/>
              <a:gd name="connsiteX26" fmla="*/ 747604 w 1510100"/>
              <a:gd name="connsiteY26" fmla="*/ 962056 h 1483294"/>
              <a:gd name="connsiteX27" fmla="*/ 726754 w 1510100"/>
              <a:gd name="connsiteY27" fmla="*/ 923336 h 1483294"/>
              <a:gd name="connsiteX28" fmla="*/ 664206 w 1510100"/>
              <a:gd name="connsiteY28" fmla="*/ 935250 h 1483294"/>
              <a:gd name="connsiteX29" fmla="*/ 607614 w 1510100"/>
              <a:gd name="connsiteY29" fmla="*/ 938228 h 1483294"/>
              <a:gd name="connsiteX30" fmla="*/ 604636 w 1510100"/>
              <a:gd name="connsiteY30" fmla="*/ 917379 h 1483294"/>
              <a:gd name="connsiteX31" fmla="*/ 592722 w 1510100"/>
              <a:gd name="connsiteY31" fmla="*/ 866744 h 1483294"/>
              <a:gd name="connsiteX32" fmla="*/ 592722 w 1510100"/>
              <a:gd name="connsiteY32" fmla="*/ 780368 h 1483294"/>
              <a:gd name="connsiteX33" fmla="*/ 619528 w 1510100"/>
              <a:gd name="connsiteY33" fmla="*/ 723776 h 1483294"/>
              <a:gd name="connsiteX34" fmla="*/ 616550 w 1510100"/>
              <a:gd name="connsiteY34" fmla="*/ 673142 h 1483294"/>
              <a:gd name="connsiteX35" fmla="*/ 568894 w 1510100"/>
              <a:gd name="connsiteY35" fmla="*/ 634421 h 1483294"/>
              <a:gd name="connsiteX36" fmla="*/ 524216 w 1510100"/>
              <a:gd name="connsiteY36" fmla="*/ 649314 h 1483294"/>
              <a:gd name="connsiteX37" fmla="*/ 476560 w 1510100"/>
              <a:gd name="connsiteY37" fmla="*/ 655271 h 1483294"/>
              <a:gd name="connsiteX38" fmla="*/ 452732 w 1510100"/>
              <a:gd name="connsiteY38" fmla="*/ 643357 h 1483294"/>
              <a:gd name="connsiteX39" fmla="*/ 440818 w 1510100"/>
              <a:gd name="connsiteY39" fmla="*/ 613572 h 1483294"/>
              <a:gd name="connsiteX40" fmla="*/ 428904 w 1510100"/>
              <a:gd name="connsiteY40" fmla="*/ 601658 h 1483294"/>
              <a:gd name="connsiteX41" fmla="*/ 411033 w 1510100"/>
              <a:gd name="connsiteY41" fmla="*/ 598679 h 1483294"/>
              <a:gd name="connsiteX42" fmla="*/ 378270 w 1510100"/>
              <a:gd name="connsiteY42" fmla="*/ 610593 h 1483294"/>
              <a:gd name="connsiteX43" fmla="*/ 360399 w 1510100"/>
              <a:gd name="connsiteY43" fmla="*/ 583787 h 1483294"/>
              <a:gd name="connsiteX44" fmla="*/ 327635 w 1510100"/>
              <a:gd name="connsiteY44" fmla="*/ 559959 h 1483294"/>
              <a:gd name="connsiteX45" fmla="*/ 274022 w 1510100"/>
              <a:gd name="connsiteY45" fmla="*/ 559959 h 1483294"/>
              <a:gd name="connsiteX46" fmla="*/ 229345 w 1510100"/>
              <a:gd name="connsiteY46" fmla="*/ 554002 h 1483294"/>
              <a:gd name="connsiteX47" fmla="*/ 160839 w 1510100"/>
              <a:gd name="connsiteY47" fmla="*/ 610593 h 1483294"/>
              <a:gd name="connsiteX48" fmla="*/ 32764 w 1510100"/>
              <a:gd name="connsiteY48" fmla="*/ 473582 h 1483294"/>
              <a:gd name="connsiteX49" fmla="*/ 32764 w 1510100"/>
              <a:gd name="connsiteY49" fmla="*/ 411034 h 1483294"/>
              <a:gd name="connsiteX50" fmla="*/ 0 w 1510100"/>
              <a:gd name="connsiteY50" fmla="*/ 360399 h 1483294"/>
              <a:gd name="connsiteX51" fmla="*/ 50635 w 1510100"/>
              <a:gd name="connsiteY51" fmla="*/ 291893 h 1483294"/>
              <a:gd name="connsiteX52" fmla="*/ 199560 w 1510100"/>
              <a:gd name="connsiteY52" fmla="*/ 220409 h 1483294"/>
              <a:gd name="connsiteX53" fmla="*/ 339549 w 1510100"/>
              <a:gd name="connsiteY53" fmla="*/ 175732 h 1483294"/>
              <a:gd name="connsiteX54" fmla="*/ 419969 w 1510100"/>
              <a:gd name="connsiteY54" fmla="*/ 196581 h 1483294"/>
              <a:gd name="connsiteX55" fmla="*/ 491453 w 1510100"/>
              <a:gd name="connsiteY55" fmla="*/ 250194 h 1483294"/>
              <a:gd name="connsiteX56" fmla="*/ 533152 w 1510100"/>
              <a:gd name="connsiteY56" fmla="*/ 294872 h 1483294"/>
              <a:gd name="connsiteX57" fmla="*/ 589743 w 1510100"/>
              <a:gd name="connsiteY57" fmla="*/ 351463 h 1483294"/>
              <a:gd name="connsiteX58" fmla="*/ 661227 w 1510100"/>
              <a:gd name="connsiteY58" fmla="*/ 378270 h 1483294"/>
              <a:gd name="connsiteX59" fmla="*/ 720797 w 1510100"/>
              <a:gd name="connsiteY59" fmla="*/ 408055 h 1483294"/>
              <a:gd name="connsiteX60" fmla="*/ 756539 w 1510100"/>
              <a:gd name="connsiteY60" fmla="*/ 446776 h 1483294"/>
              <a:gd name="connsiteX61" fmla="*/ 792281 w 1510100"/>
              <a:gd name="connsiteY61" fmla="*/ 473582 h 1483294"/>
              <a:gd name="connsiteX62" fmla="*/ 810152 w 1510100"/>
              <a:gd name="connsiteY62" fmla="*/ 405077 h 1483294"/>
              <a:gd name="connsiteX63" fmla="*/ 819088 w 1510100"/>
              <a:gd name="connsiteY63" fmla="*/ 384227 h 1483294"/>
              <a:gd name="connsiteX64" fmla="*/ 860787 w 1510100"/>
              <a:gd name="connsiteY64" fmla="*/ 431883 h 1483294"/>
              <a:gd name="connsiteX65" fmla="*/ 872701 w 1510100"/>
              <a:gd name="connsiteY65" fmla="*/ 405077 h 1483294"/>
              <a:gd name="connsiteX66" fmla="*/ 854830 w 1510100"/>
              <a:gd name="connsiteY66" fmla="*/ 357420 h 1483294"/>
              <a:gd name="connsiteX67" fmla="*/ 911422 w 1510100"/>
              <a:gd name="connsiteY67" fmla="*/ 408055 h 1483294"/>
              <a:gd name="connsiteX68" fmla="*/ 941207 w 1510100"/>
              <a:gd name="connsiteY68" fmla="*/ 431883 h 1483294"/>
              <a:gd name="connsiteX69" fmla="*/ 962056 w 1510100"/>
              <a:gd name="connsiteY69" fmla="*/ 419969 h 1483294"/>
              <a:gd name="connsiteX70" fmla="*/ 965035 w 1510100"/>
              <a:gd name="connsiteY70" fmla="*/ 354442 h 1483294"/>
              <a:gd name="connsiteX71" fmla="*/ 982906 w 1510100"/>
              <a:gd name="connsiteY71" fmla="*/ 294872 h 1483294"/>
              <a:gd name="connsiteX72" fmla="*/ 979927 w 1510100"/>
              <a:gd name="connsiteY72" fmla="*/ 259130 h 1483294"/>
              <a:gd name="connsiteX73" fmla="*/ 973970 w 1510100"/>
              <a:gd name="connsiteY73" fmla="*/ 235302 h 1483294"/>
              <a:gd name="connsiteX74" fmla="*/ 1018648 w 1510100"/>
              <a:gd name="connsiteY74" fmla="*/ 226366 h 1483294"/>
              <a:gd name="connsiteX75" fmla="*/ 1054390 w 1510100"/>
              <a:gd name="connsiteY75" fmla="*/ 175732 h 1483294"/>
              <a:gd name="connsiteX76" fmla="*/ 1090132 w 1510100"/>
              <a:gd name="connsiteY76" fmla="*/ 128076 h 1483294"/>
              <a:gd name="connsiteX77" fmla="*/ 1119917 w 1510100"/>
              <a:gd name="connsiteY77" fmla="*/ 80420 h 1483294"/>
              <a:gd name="connsiteX78" fmla="*/ 1119917 w 1510100"/>
              <a:gd name="connsiteY78" fmla="*/ 47656 h 1483294"/>
              <a:gd name="connsiteX79" fmla="*/ 1152680 w 1510100"/>
              <a:gd name="connsiteY79" fmla="*/ 17871 h 1483294"/>
              <a:gd name="connsiteX80" fmla="*/ 1176508 w 1510100"/>
              <a:gd name="connsiteY80" fmla="*/ 0 h 1483294"/>
              <a:gd name="connsiteX81" fmla="*/ 1239057 w 1510100"/>
              <a:gd name="connsiteY81" fmla="*/ 44678 h 1483294"/>
              <a:gd name="connsiteX82" fmla="*/ 1289691 w 1510100"/>
              <a:gd name="connsiteY82" fmla="*/ 53613 h 1483294"/>
              <a:gd name="connsiteX83" fmla="*/ 1268842 w 1510100"/>
              <a:gd name="connsiteY83" fmla="*/ 2979 h 1483294"/>
              <a:gd name="connsiteX84" fmla="*/ 1268842 w 1510100"/>
              <a:gd name="connsiteY84" fmla="*/ 2979 h 1483294"/>
              <a:gd name="connsiteX85" fmla="*/ 1337347 w 1510100"/>
              <a:gd name="connsiteY85" fmla="*/ 38721 h 1483294"/>
              <a:gd name="connsiteX86" fmla="*/ 1340326 w 1510100"/>
              <a:gd name="connsiteY86" fmla="*/ 86377 h 1483294"/>
              <a:gd name="connsiteX87" fmla="*/ 1340326 w 1510100"/>
              <a:gd name="connsiteY87" fmla="*/ 134033 h 1483294"/>
              <a:gd name="connsiteX88" fmla="*/ 1310541 w 1510100"/>
              <a:gd name="connsiteY88" fmla="*/ 175732 h 1483294"/>
              <a:gd name="connsiteX89" fmla="*/ 1319476 w 1510100"/>
              <a:gd name="connsiteY89" fmla="*/ 241259 h 1483294"/>
              <a:gd name="connsiteX90" fmla="*/ 1322455 w 1510100"/>
              <a:gd name="connsiteY90" fmla="*/ 300829 h 1483294"/>
              <a:gd name="connsiteX91" fmla="*/ 1346283 w 1510100"/>
              <a:gd name="connsiteY91" fmla="*/ 387205 h 1483294"/>
              <a:gd name="connsiteX92" fmla="*/ 1373089 w 1510100"/>
              <a:gd name="connsiteY92" fmla="*/ 461668 h 1483294"/>
              <a:gd name="connsiteX93" fmla="*/ 1373089 w 1510100"/>
              <a:gd name="connsiteY93" fmla="*/ 497410 h 1483294"/>
              <a:gd name="connsiteX94" fmla="*/ 1387982 w 1510100"/>
              <a:gd name="connsiteY94" fmla="*/ 518260 h 1483294"/>
              <a:gd name="connsiteX95" fmla="*/ 1387982 w 1510100"/>
              <a:gd name="connsiteY95" fmla="*/ 548045 h 1483294"/>
              <a:gd name="connsiteX96" fmla="*/ 1385003 w 1510100"/>
              <a:gd name="connsiteY96" fmla="*/ 589744 h 1483294"/>
              <a:gd name="connsiteX97" fmla="*/ 1414788 w 1510100"/>
              <a:gd name="connsiteY97" fmla="*/ 631443 h 1483294"/>
              <a:gd name="connsiteX98" fmla="*/ 1510100 w 1510100"/>
              <a:gd name="connsiteY98" fmla="*/ 708884 h 1483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510100" h="1483294">
                <a:moveTo>
                  <a:pt x="1510100" y="708884"/>
                </a:moveTo>
                <a:lnTo>
                  <a:pt x="1370111" y="908443"/>
                </a:lnTo>
                <a:lnTo>
                  <a:pt x="1292670" y="831002"/>
                </a:lnTo>
                <a:lnTo>
                  <a:pt x="1158637" y="938228"/>
                </a:lnTo>
                <a:lnTo>
                  <a:pt x="1176508" y="985884"/>
                </a:lnTo>
                <a:lnTo>
                  <a:pt x="1167573" y="1015669"/>
                </a:lnTo>
                <a:lnTo>
                  <a:pt x="1146723" y="1033540"/>
                </a:lnTo>
                <a:lnTo>
                  <a:pt x="1078218" y="1045454"/>
                </a:lnTo>
                <a:lnTo>
                  <a:pt x="1054390" y="1051411"/>
                </a:lnTo>
                <a:lnTo>
                  <a:pt x="997798" y="1182465"/>
                </a:lnTo>
                <a:lnTo>
                  <a:pt x="1045454" y="1224164"/>
                </a:lnTo>
                <a:lnTo>
                  <a:pt x="1084175" y="1271820"/>
                </a:lnTo>
                <a:lnTo>
                  <a:pt x="1096089" y="1313520"/>
                </a:lnTo>
                <a:lnTo>
                  <a:pt x="1051411" y="1343305"/>
                </a:lnTo>
                <a:lnTo>
                  <a:pt x="982906" y="1349262"/>
                </a:lnTo>
                <a:lnTo>
                  <a:pt x="923336" y="1349262"/>
                </a:lnTo>
                <a:lnTo>
                  <a:pt x="893551" y="1343305"/>
                </a:lnTo>
                <a:lnTo>
                  <a:pt x="866744" y="1376068"/>
                </a:lnTo>
                <a:lnTo>
                  <a:pt x="857808" y="1402875"/>
                </a:lnTo>
                <a:lnTo>
                  <a:pt x="851851" y="1429681"/>
                </a:lnTo>
                <a:lnTo>
                  <a:pt x="872701" y="1483294"/>
                </a:lnTo>
                <a:lnTo>
                  <a:pt x="679098" y="1474359"/>
                </a:lnTo>
                <a:lnTo>
                  <a:pt x="685055" y="1352240"/>
                </a:lnTo>
                <a:lnTo>
                  <a:pt x="711862" y="1233100"/>
                </a:lnTo>
                <a:lnTo>
                  <a:pt x="732711" y="1110981"/>
                </a:lnTo>
                <a:lnTo>
                  <a:pt x="744625" y="1012691"/>
                </a:lnTo>
                <a:lnTo>
                  <a:pt x="747604" y="962056"/>
                </a:lnTo>
                <a:lnTo>
                  <a:pt x="726754" y="923336"/>
                </a:lnTo>
                <a:lnTo>
                  <a:pt x="664206" y="935250"/>
                </a:lnTo>
                <a:lnTo>
                  <a:pt x="607614" y="938228"/>
                </a:lnTo>
                <a:lnTo>
                  <a:pt x="604636" y="917379"/>
                </a:lnTo>
                <a:lnTo>
                  <a:pt x="592722" y="866744"/>
                </a:lnTo>
                <a:lnTo>
                  <a:pt x="592722" y="780368"/>
                </a:lnTo>
                <a:lnTo>
                  <a:pt x="619528" y="723776"/>
                </a:lnTo>
                <a:lnTo>
                  <a:pt x="616550" y="673142"/>
                </a:lnTo>
                <a:lnTo>
                  <a:pt x="568894" y="634421"/>
                </a:lnTo>
                <a:lnTo>
                  <a:pt x="524216" y="649314"/>
                </a:lnTo>
                <a:lnTo>
                  <a:pt x="476560" y="655271"/>
                </a:lnTo>
                <a:lnTo>
                  <a:pt x="452732" y="643357"/>
                </a:lnTo>
                <a:lnTo>
                  <a:pt x="440818" y="613572"/>
                </a:lnTo>
                <a:lnTo>
                  <a:pt x="428904" y="601658"/>
                </a:lnTo>
                <a:lnTo>
                  <a:pt x="411033" y="598679"/>
                </a:lnTo>
                <a:lnTo>
                  <a:pt x="378270" y="610593"/>
                </a:lnTo>
                <a:lnTo>
                  <a:pt x="360399" y="583787"/>
                </a:lnTo>
                <a:lnTo>
                  <a:pt x="327635" y="559959"/>
                </a:lnTo>
                <a:lnTo>
                  <a:pt x="274022" y="559959"/>
                </a:lnTo>
                <a:lnTo>
                  <a:pt x="229345" y="554002"/>
                </a:lnTo>
                <a:lnTo>
                  <a:pt x="160839" y="610593"/>
                </a:lnTo>
                <a:lnTo>
                  <a:pt x="32764" y="473582"/>
                </a:lnTo>
                <a:lnTo>
                  <a:pt x="32764" y="411034"/>
                </a:lnTo>
                <a:lnTo>
                  <a:pt x="0" y="360399"/>
                </a:lnTo>
                <a:lnTo>
                  <a:pt x="50635" y="291893"/>
                </a:lnTo>
                <a:lnTo>
                  <a:pt x="199560" y="220409"/>
                </a:lnTo>
                <a:lnTo>
                  <a:pt x="339549" y="175732"/>
                </a:lnTo>
                <a:lnTo>
                  <a:pt x="419969" y="196581"/>
                </a:lnTo>
                <a:lnTo>
                  <a:pt x="491453" y="250194"/>
                </a:lnTo>
                <a:lnTo>
                  <a:pt x="533152" y="294872"/>
                </a:lnTo>
                <a:lnTo>
                  <a:pt x="589743" y="351463"/>
                </a:lnTo>
                <a:lnTo>
                  <a:pt x="661227" y="378270"/>
                </a:lnTo>
                <a:lnTo>
                  <a:pt x="720797" y="408055"/>
                </a:lnTo>
                <a:lnTo>
                  <a:pt x="756539" y="446776"/>
                </a:lnTo>
                <a:lnTo>
                  <a:pt x="792281" y="473582"/>
                </a:lnTo>
                <a:lnTo>
                  <a:pt x="810152" y="405077"/>
                </a:lnTo>
                <a:lnTo>
                  <a:pt x="819088" y="384227"/>
                </a:lnTo>
                <a:lnTo>
                  <a:pt x="860787" y="431883"/>
                </a:lnTo>
                <a:lnTo>
                  <a:pt x="872701" y="405077"/>
                </a:lnTo>
                <a:lnTo>
                  <a:pt x="854830" y="357420"/>
                </a:lnTo>
                <a:lnTo>
                  <a:pt x="911422" y="408055"/>
                </a:lnTo>
                <a:lnTo>
                  <a:pt x="941207" y="431883"/>
                </a:lnTo>
                <a:lnTo>
                  <a:pt x="962056" y="419969"/>
                </a:lnTo>
                <a:lnTo>
                  <a:pt x="965035" y="354442"/>
                </a:lnTo>
                <a:lnTo>
                  <a:pt x="982906" y="294872"/>
                </a:lnTo>
                <a:lnTo>
                  <a:pt x="979927" y="259130"/>
                </a:lnTo>
                <a:lnTo>
                  <a:pt x="973970" y="235302"/>
                </a:lnTo>
                <a:lnTo>
                  <a:pt x="1018648" y="226366"/>
                </a:lnTo>
                <a:lnTo>
                  <a:pt x="1054390" y="175732"/>
                </a:lnTo>
                <a:lnTo>
                  <a:pt x="1090132" y="128076"/>
                </a:lnTo>
                <a:lnTo>
                  <a:pt x="1119917" y="80420"/>
                </a:lnTo>
                <a:lnTo>
                  <a:pt x="1119917" y="47656"/>
                </a:lnTo>
                <a:lnTo>
                  <a:pt x="1152680" y="17871"/>
                </a:lnTo>
                <a:lnTo>
                  <a:pt x="1176508" y="0"/>
                </a:lnTo>
                <a:lnTo>
                  <a:pt x="1239057" y="44678"/>
                </a:lnTo>
                <a:lnTo>
                  <a:pt x="1289691" y="53613"/>
                </a:lnTo>
                <a:lnTo>
                  <a:pt x="1268842" y="2979"/>
                </a:lnTo>
                <a:lnTo>
                  <a:pt x="1268842" y="2979"/>
                </a:lnTo>
                <a:lnTo>
                  <a:pt x="1337347" y="38721"/>
                </a:lnTo>
                <a:lnTo>
                  <a:pt x="1340326" y="86377"/>
                </a:lnTo>
                <a:lnTo>
                  <a:pt x="1340326" y="134033"/>
                </a:lnTo>
                <a:lnTo>
                  <a:pt x="1310541" y="175732"/>
                </a:lnTo>
                <a:lnTo>
                  <a:pt x="1319476" y="241259"/>
                </a:lnTo>
                <a:lnTo>
                  <a:pt x="1322455" y="300829"/>
                </a:lnTo>
                <a:lnTo>
                  <a:pt x="1346283" y="387205"/>
                </a:lnTo>
                <a:lnTo>
                  <a:pt x="1373089" y="461668"/>
                </a:lnTo>
                <a:lnTo>
                  <a:pt x="1373089" y="497410"/>
                </a:lnTo>
                <a:lnTo>
                  <a:pt x="1387982" y="518260"/>
                </a:lnTo>
                <a:lnTo>
                  <a:pt x="1387982" y="548045"/>
                </a:lnTo>
                <a:lnTo>
                  <a:pt x="1385003" y="589744"/>
                </a:lnTo>
                <a:lnTo>
                  <a:pt x="1414788" y="631443"/>
                </a:lnTo>
                <a:lnTo>
                  <a:pt x="1510100" y="708884"/>
                </a:lnTo>
                <a:close/>
              </a:path>
            </a:pathLst>
          </a:custGeom>
          <a:solidFill>
            <a:srgbClr val="FFFF00">
              <a:alpha val="5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553788" y="4442300"/>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7385261" y="4257018"/>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7145281" y="4182768"/>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6882730" y="2349440"/>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Table 18"/>
          <p:cNvGraphicFramePr>
            <a:graphicFrameLocks noGrp="1"/>
          </p:cNvGraphicFramePr>
          <p:nvPr>
            <p:extLst>
              <p:ext uri="{D42A27DB-BD31-4B8C-83A1-F6EECF244321}">
                <p14:modId xmlns:p14="http://schemas.microsoft.com/office/powerpoint/2010/main" val="2147928604"/>
              </p:ext>
            </p:extLst>
          </p:nvPr>
        </p:nvGraphicFramePr>
        <p:xfrm>
          <a:off x="390525" y="2874531"/>
          <a:ext cx="4920488" cy="2201965"/>
        </p:xfrm>
        <a:graphic>
          <a:graphicData uri="http://schemas.openxmlformats.org/drawingml/2006/table">
            <a:tbl>
              <a:tblPr>
                <a:tableStyleId>{5C22544A-7EE6-4342-B048-85BDC9FD1C3A}</a:tableStyleId>
              </a:tblPr>
              <a:tblGrid>
                <a:gridCol w="1585580"/>
                <a:gridCol w="555818"/>
                <a:gridCol w="555818"/>
                <a:gridCol w="555818"/>
                <a:gridCol w="555818"/>
                <a:gridCol w="555818"/>
                <a:gridCol w="555818"/>
              </a:tblGrid>
              <a:tr h="255270">
                <a:tc rowSpan="2">
                  <a:txBody>
                    <a:bodyPr/>
                    <a:lstStyle/>
                    <a:p>
                      <a:pPr algn="ctr" fontAlgn="ctr"/>
                      <a:r>
                        <a:rPr lang="en-US" sz="1400" b="1" u="none" strike="noStrike" dirty="0">
                          <a:effectLst/>
                          <a:latin typeface="Corbel" pitchFamily="34" charset="0"/>
                        </a:rPr>
                        <a:t>SCHOOL</a:t>
                      </a:r>
                      <a:endParaRPr lang="en-US" sz="1400" b="1"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gridSpan="6">
                  <a:txBody>
                    <a:bodyPr/>
                    <a:lstStyle/>
                    <a:p>
                      <a:pPr algn="ctr" fontAlgn="ctr"/>
                      <a:r>
                        <a:rPr lang="en-US" sz="1400" b="1" u="none" strike="noStrike" dirty="0">
                          <a:effectLst/>
                          <a:latin typeface="Corbel" pitchFamily="34" charset="0"/>
                        </a:rPr>
                        <a:t>CAPACITY CONFLICTS</a:t>
                      </a:r>
                      <a:endParaRPr lang="en-US" sz="1400" b="1"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fontAlgn="ctr"/>
                      <a:endParaRPr lang="en-US" sz="1600" b="1"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r>
              <a:tr h="255270">
                <a:tc vMerge="1">
                  <a:txBody>
                    <a:bodyPr/>
                    <a:lstStyle/>
                    <a:p>
                      <a:endParaRPr lang="en-US"/>
                    </a:p>
                  </a:txBody>
                  <a:tcPr/>
                </a:tc>
                <a:tc>
                  <a:txBody>
                    <a:bodyPr/>
                    <a:lstStyle/>
                    <a:p>
                      <a:pPr algn="ctr" fontAlgn="ctr"/>
                      <a:r>
                        <a:rPr lang="en-US" sz="1400" u="none" strike="noStrike" dirty="0" smtClean="0">
                          <a:effectLst/>
                          <a:latin typeface="Corbel" pitchFamily="34" charset="0"/>
                        </a:rPr>
                        <a:t>11/12</a:t>
                      </a:r>
                      <a:endParaRPr lang="en-US" sz="1400" b="0"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a:txBody>
                    <a:bodyPr/>
                    <a:lstStyle/>
                    <a:p>
                      <a:pPr algn="ctr" fontAlgn="ctr"/>
                      <a:r>
                        <a:rPr lang="en-US" sz="1400" u="none" strike="noStrike" dirty="0" smtClean="0">
                          <a:effectLst/>
                          <a:latin typeface="Corbel" pitchFamily="34" charset="0"/>
                        </a:rPr>
                        <a:t>12/13</a:t>
                      </a:r>
                      <a:endParaRPr lang="en-US" sz="1400" b="0"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a:txBody>
                    <a:bodyPr/>
                    <a:lstStyle/>
                    <a:p>
                      <a:pPr algn="ctr" fontAlgn="ctr"/>
                      <a:r>
                        <a:rPr lang="en-US" sz="1400" u="none" strike="noStrike" dirty="0" smtClean="0">
                          <a:effectLst/>
                          <a:latin typeface="Corbel" pitchFamily="34" charset="0"/>
                        </a:rPr>
                        <a:t>13/14</a:t>
                      </a:r>
                      <a:endParaRPr lang="en-US" sz="1400" b="0"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a:txBody>
                    <a:bodyPr/>
                    <a:lstStyle/>
                    <a:p>
                      <a:pPr algn="ctr" fontAlgn="ctr"/>
                      <a:r>
                        <a:rPr lang="en-US" sz="1400" u="none" strike="noStrike" dirty="0" smtClean="0">
                          <a:effectLst/>
                          <a:latin typeface="Corbel" pitchFamily="34" charset="0"/>
                        </a:rPr>
                        <a:t>14/15</a:t>
                      </a:r>
                      <a:endParaRPr lang="en-US" sz="1400" b="0"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a:txBody>
                    <a:bodyPr/>
                    <a:lstStyle/>
                    <a:p>
                      <a:pPr algn="ctr" fontAlgn="ctr"/>
                      <a:r>
                        <a:rPr lang="en-US" sz="1400" u="none" strike="noStrike" dirty="0" smtClean="0">
                          <a:effectLst/>
                          <a:latin typeface="Corbel" pitchFamily="34" charset="0"/>
                        </a:rPr>
                        <a:t>15/16</a:t>
                      </a:r>
                      <a:endParaRPr lang="en-US" sz="1400" b="0"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a:txBody>
                    <a:bodyPr/>
                    <a:lstStyle/>
                    <a:p>
                      <a:pPr algn="ctr" fontAlgn="ctr"/>
                      <a:r>
                        <a:rPr lang="en-US" sz="1400" b="0" i="0" u="none" strike="noStrike" dirty="0" smtClean="0">
                          <a:solidFill>
                            <a:srgbClr val="000000"/>
                          </a:solidFill>
                          <a:effectLst/>
                          <a:latin typeface="Corbel" pitchFamily="34" charset="0"/>
                        </a:rPr>
                        <a:t>16/17</a:t>
                      </a:r>
                      <a:endParaRPr lang="en-US" sz="1400" b="0"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r>
              <a:tr h="338285">
                <a:tc>
                  <a:txBody>
                    <a:bodyPr/>
                    <a:lstStyle/>
                    <a:p>
                      <a:pPr algn="l" fontAlgn="ctr"/>
                      <a:r>
                        <a:rPr lang="en-US" sz="1400" u="none" strike="noStrike" dirty="0" smtClean="0">
                          <a:effectLst/>
                          <a:latin typeface="Corbel" pitchFamily="34" charset="0"/>
                        </a:rPr>
                        <a:t>AGNOR</a:t>
                      </a:r>
                      <a:r>
                        <a:rPr lang="en-US" sz="1400" u="none" strike="noStrike" baseline="0" dirty="0" smtClean="0">
                          <a:effectLst/>
                          <a:latin typeface="Corbel" pitchFamily="34" charset="0"/>
                        </a:rPr>
                        <a:t> HURT</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smtClean="0">
                          <a:solidFill>
                            <a:srgbClr val="FF0000"/>
                          </a:solidFill>
                          <a:effectLst/>
                          <a:latin typeface="Corbel" pitchFamily="34" charset="0"/>
                        </a:rPr>
                        <a:t>(111)</a:t>
                      </a:r>
                      <a:endParaRPr lang="en-US" sz="1400" b="0" i="0" u="none" strike="noStrike" dirty="0">
                        <a:solidFill>
                          <a:srgbClr val="FF0000"/>
                        </a:solidFill>
                        <a:effectLst/>
                        <a:latin typeface="Corbel" pitchFamily="34" charset="0"/>
                      </a:endParaRPr>
                    </a:p>
                  </a:txBody>
                  <a:tcPr marL="9525" marR="9525" marT="9525" marB="0" anchor="ctr"/>
                </a:tc>
                <a:tc>
                  <a:txBody>
                    <a:bodyPr/>
                    <a:lstStyle/>
                    <a:p>
                      <a:pPr algn="ctr" fontAlgn="ctr"/>
                      <a:r>
                        <a:rPr lang="en-US" sz="1400" u="none" strike="noStrike" dirty="0" smtClean="0">
                          <a:solidFill>
                            <a:srgbClr val="FF0000"/>
                          </a:solidFill>
                          <a:effectLst/>
                          <a:latin typeface="Corbel" pitchFamily="34" charset="0"/>
                        </a:rPr>
                        <a:t>(124)</a:t>
                      </a:r>
                      <a:endParaRPr lang="en-US" sz="1400" b="0" i="0" u="none" strike="noStrike" dirty="0">
                        <a:solidFill>
                          <a:srgbClr val="FF0000"/>
                        </a:solidFill>
                        <a:effectLst/>
                        <a:latin typeface="Corbel" pitchFamily="34" charset="0"/>
                      </a:endParaRPr>
                    </a:p>
                  </a:txBody>
                  <a:tcPr marL="9525" marR="9525" marT="9525" marB="0" anchor="ctr"/>
                </a:tc>
                <a:tc>
                  <a:txBody>
                    <a:bodyPr/>
                    <a:lstStyle/>
                    <a:p>
                      <a:pPr algn="ctr" fontAlgn="ctr"/>
                      <a:r>
                        <a:rPr lang="en-US" sz="1400" u="none" strike="noStrike" dirty="0" smtClean="0">
                          <a:solidFill>
                            <a:srgbClr val="FF0000"/>
                          </a:solidFill>
                          <a:effectLst/>
                          <a:latin typeface="Corbel" pitchFamily="34" charset="0"/>
                        </a:rPr>
                        <a:t>(150) </a:t>
                      </a:r>
                      <a:endParaRPr lang="en-US" sz="1400" b="0" i="0" u="none" strike="noStrike" dirty="0">
                        <a:solidFill>
                          <a:srgbClr val="FF0000"/>
                        </a:solidFill>
                        <a:effectLst/>
                        <a:latin typeface="Corbel" pitchFamily="34" charset="0"/>
                      </a:endParaRPr>
                    </a:p>
                  </a:txBody>
                  <a:tcPr marL="9525" marR="9525" marT="9525" marB="0" anchor="ctr"/>
                </a:tc>
                <a:tc>
                  <a:txBody>
                    <a:bodyPr/>
                    <a:lstStyle/>
                    <a:p>
                      <a:pPr algn="ctr" fontAlgn="ctr"/>
                      <a:r>
                        <a:rPr lang="en-US" sz="1400" u="none" strike="noStrike" dirty="0" smtClean="0">
                          <a:solidFill>
                            <a:srgbClr val="FF0000"/>
                          </a:solidFill>
                          <a:effectLst/>
                          <a:latin typeface="Corbel" pitchFamily="34" charset="0"/>
                        </a:rPr>
                        <a:t>(163) </a:t>
                      </a:r>
                      <a:endParaRPr lang="en-US" sz="1400" b="0" i="0" u="none" strike="noStrike" dirty="0">
                        <a:solidFill>
                          <a:srgbClr val="FF0000"/>
                        </a:solidFill>
                        <a:effectLst/>
                        <a:latin typeface="Corbel" pitchFamily="34" charset="0"/>
                      </a:endParaRPr>
                    </a:p>
                  </a:txBody>
                  <a:tcPr marL="9525" marR="9525" marT="9525" marB="0" anchor="ctr"/>
                </a:tc>
                <a:tc>
                  <a:txBody>
                    <a:bodyPr/>
                    <a:lstStyle/>
                    <a:p>
                      <a:pPr algn="ctr" fontAlgn="ctr"/>
                      <a:r>
                        <a:rPr lang="en-US" sz="1400" u="none" strike="noStrike" dirty="0" smtClean="0">
                          <a:solidFill>
                            <a:srgbClr val="FF0000"/>
                          </a:solidFill>
                          <a:effectLst/>
                          <a:latin typeface="Corbel" pitchFamily="34" charset="0"/>
                        </a:rPr>
                        <a:t>(175)</a:t>
                      </a:r>
                      <a:endParaRPr lang="en-US" sz="1400" b="0" i="0" u="none" strike="noStrike" dirty="0">
                        <a:solidFill>
                          <a:srgbClr val="FF0000"/>
                        </a:solidFill>
                        <a:effectLst/>
                        <a:latin typeface="Corbel" pitchFamily="34" charset="0"/>
                      </a:endParaRPr>
                    </a:p>
                  </a:txBody>
                  <a:tcPr marL="9525" marR="9525" marT="9525" marB="0" anchor="ctr"/>
                </a:tc>
                <a:tc>
                  <a:txBody>
                    <a:bodyPr/>
                    <a:lstStyle/>
                    <a:p>
                      <a:pPr algn="ctr" fontAlgn="ctr"/>
                      <a:r>
                        <a:rPr lang="en-US" sz="1400" b="0" i="0" u="none" strike="noStrike" dirty="0" smtClean="0">
                          <a:solidFill>
                            <a:srgbClr val="FF0000"/>
                          </a:solidFill>
                          <a:effectLst/>
                          <a:latin typeface="Corbel" pitchFamily="34" charset="0"/>
                        </a:rPr>
                        <a:t>(184)</a:t>
                      </a:r>
                      <a:endParaRPr lang="en-US" sz="1400" b="0" i="0" u="none" strike="noStrike" dirty="0">
                        <a:solidFill>
                          <a:srgbClr val="FF0000"/>
                        </a:solidFill>
                        <a:effectLst/>
                        <a:latin typeface="Corbel" pitchFamily="34" charset="0"/>
                      </a:endParaRPr>
                    </a:p>
                  </a:txBody>
                  <a:tcPr marL="9525" marR="9525" marT="9525" marB="0" anchor="ctr"/>
                </a:tc>
              </a:tr>
              <a:tr h="338285">
                <a:tc>
                  <a:txBody>
                    <a:bodyPr/>
                    <a:lstStyle/>
                    <a:p>
                      <a:pPr algn="l" fontAlgn="ctr"/>
                      <a:r>
                        <a:rPr lang="en-US" sz="1400" u="none" strike="noStrike" dirty="0" smtClean="0">
                          <a:effectLst/>
                          <a:latin typeface="Corbel" pitchFamily="34" charset="0"/>
                        </a:rPr>
                        <a:t>BROADUS WOOD*</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smtClean="0">
                          <a:effectLst/>
                          <a:latin typeface="Corbel" pitchFamily="34" charset="0"/>
                        </a:rPr>
                        <a:t>100</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smtClean="0">
                          <a:effectLst/>
                          <a:latin typeface="Corbel" pitchFamily="34" charset="0"/>
                        </a:rPr>
                        <a:t>87 </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b="0" i="0" u="none" strike="noStrike" dirty="0" smtClean="0">
                          <a:solidFill>
                            <a:schemeClr val="dk1"/>
                          </a:solidFill>
                          <a:effectLst/>
                          <a:latin typeface="Corbel" pitchFamily="34" charset="0"/>
                        </a:rPr>
                        <a:t>87</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smtClean="0">
                          <a:effectLst/>
                          <a:latin typeface="Corbel" pitchFamily="34" charset="0"/>
                        </a:rPr>
                        <a:t>86 </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smtClean="0">
                          <a:effectLst/>
                          <a:latin typeface="Corbel" pitchFamily="34" charset="0"/>
                        </a:rPr>
                        <a:t>77 </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b="0" i="0" u="none" strike="noStrike" dirty="0" smtClean="0">
                          <a:solidFill>
                            <a:srgbClr val="000000"/>
                          </a:solidFill>
                          <a:effectLst/>
                          <a:latin typeface="Corbel" pitchFamily="34" charset="0"/>
                        </a:rPr>
                        <a:t>77</a:t>
                      </a:r>
                      <a:endParaRPr lang="en-US" sz="1400" b="0" i="0" u="none" strike="noStrike" dirty="0">
                        <a:solidFill>
                          <a:srgbClr val="000000"/>
                        </a:solidFill>
                        <a:effectLst/>
                        <a:latin typeface="Corbel" pitchFamily="34" charset="0"/>
                      </a:endParaRPr>
                    </a:p>
                  </a:txBody>
                  <a:tcPr marL="9525" marR="9525" marT="9525" marB="0" anchor="ctr"/>
                </a:tc>
              </a:tr>
              <a:tr h="338285">
                <a:tc>
                  <a:txBody>
                    <a:bodyPr/>
                    <a:lstStyle/>
                    <a:p>
                      <a:pPr algn="l" fontAlgn="ctr"/>
                      <a:r>
                        <a:rPr lang="en-US" sz="1400" u="none" strike="noStrike" dirty="0" smtClean="0">
                          <a:effectLst/>
                          <a:latin typeface="Corbel" pitchFamily="34" charset="0"/>
                        </a:rPr>
                        <a:t>GREER**</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smtClean="0">
                          <a:solidFill>
                            <a:schemeClr val="tx1"/>
                          </a:solidFill>
                          <a:effectLst/>
                          <a:latin typeface="Corbel" pitchFamily="34" charset="0"/>
                        </a:rPr>
                        <a:t>114</a:t>
                      </a:r>
                      <a:endParaRPr lang="en-US" sz="1400" b="0" i="0" u="none" strike="noStrike" dirty="0">
                        <a:solidFill>
                          <a:schemeClr val="tx1"/>
                        </a:solidFill>
                        <a:effectLst/>
                        <a:latin typeface="Corbel" pitchFamily="34" charset="0"/>
                      </a:endParaRPr>
                    </a:p>
                  </a:txBody>
                  <a:tcPr marL="9525" marR="9525" marT="9525" marB="0" anchor="ctr"/>
                </a:tc>
                <a:tc>
                  <a:txBody>
                    <a:bodyPr/>
                    <a:lstStyle/>
                    <a:p>
                      <a:pPr algn="ctr" fontAlgn="ctr"/>
                      <a:r>
                        <a:rPr lang="en-US" sz="1400" u="none" strike="noStrike" dirty="0" smtClean="0">
                          <a:solidFill>
                            <a:schemeClr val="tx1"/>
                          </a:solidFill>
                          <a:effectLst/>
                          <a:latin typeface="Corbel" pitchFamily="34" charset="0"/>
                        </a:rPr>
                        <a:t>102</a:t>
                      </a:r>
                      <a:endParaRPr lang="en-US" sz="1400" b="0" i="0" u="none" strike="noStrike" dirty="0">
                        <a:solidFill>
                          <a:schemeClr val="tx1"/>
                        </a:solidFill>
                        <a:effectLst/>
                        <a:latin typeface="Corbel" pitchFamily="34" charset="0"/>
                      </a:endParaRPr>
                    </a:p>
                  </a:txBody>
                  <a:tcPr marL="9525" marR="9525" marT="9525" marB="0" anchor="ctr"/>
                </a:tc>
                <a:tc>
                  <a:txBody>
                    <a:bodyPr/>
                    <a:lstStyle/>
                    <a:p>
                      <a:pPr algn="ctr" fontAlgn="ctr"/>
                      <a:r>
                        <a:rPr lang="en-US" sz="1400" u="none" strike="noStrike" dirty="0" smtClean="0">
                          <a:solidFill>
                            <a:schemeClr val="tx1"/>
                          </a:solidFill>
                          <a:effectLst/>
                          <a:latin typeface="Corbel" pitchFamily="34" charset="0"/>
                        </a:rPr>
                        <a:t>97</a:t>
                      </a:r>
                      <a:endParaRPr lang="en-US" sz="1400" b="0" i="0" u="none" strike="noStrike" dirty="0">
                        <a:solidFill>
                          <a:schemeClr val="tx1"/>
                        </a:solidFill>
                        <a:effectLst/>
                        <a:latin typeface="Corbel" pitchFamily="34" charset="0"/>
                      </a:endParaRPr>
                    </a:p>
                  </a:txBody>
                  <a:tcPr marL="9525" marR="9525" marT="9525" marB="0" anchor="ctr"/>
                </a:tc>
                <a:tc>
                  <a:txBody>
                    <a:bodyPr/>
                    <a:lstStyle/>
                    <a:p>
                      <a:pPr algn="ctr" fontAlgn="ctr"/>
                      <a:r>
                        <a:rPr lang="en-US" sz="1400" u="none" strike="noStrike" dirty="0" smtClean="0">
                          <a:solidFill>
                            <a:schemeClr val="tx1"/>
                          </a:solidFill>
                          <a:effectLst/>
                          <a:latin typeface="Corbel" pitchFamily="34" charset="0"/>
                        </a:rPr>
                        <a:t>90</a:t>
                      </a:r>
                      <a:endParaRPr lang="en-US" sz="1400" b="0" i="0" u="none" strike="noStrike" dirty="0">
                        <a:solidFill>
                          <a:schemeClr val="tx1"/>
                        </a:solidFill>
                        <a:effectLst/>
                        <a:latin typeface="Corbel" pitchFamily="34" charset="0"/>
                      </a:endParaRPr>
                    </a:p>
                  </a:txBody>
                  <a:tcPr marL="9525" marR="9525" marT="9525" marB="0" anchor="ctr"/>
                </a:tc>
                <a:tc>
                  <a:txBody>
                    <a:bodyPr/>
                    <a:lstStyle/>
                    <a:p>
                      <a:pPr algn="ctr" fontAlgn="ctr"/>
                      <a:r>
                        <a:rPr lang="en-US" sz="1400" b="0" i="0" u="none" strike="noStrike" dirty="0" smtClean="0">
                          <a:solidFill>
                            <a:schemeClr val="tx1"/>
                          </a:solidFill>
                          <a:effectLst/>
                          <a:latin typeface="Corbel" pitchFamily="34" charset="0"/>
                        </a:rPr>
                        <a:t>94</a:t>
                      </a:r>
                      <a:endParaRPr lang="en-US" sz="1400" b="0" i="0" u="none" strike="noStrike" dirty="0">
                        <a:solidFill>
                          <a:schemeClr val="tx1"/>
                        </a:solidFill>
                        <a:effectLst/>
                        <a:latin typeface="Corbel" pitchFamily="34" charset="0"/>
                      </a:endParaRPr>
                    </a:p>
                  </a:txBody>
                  <a:tcPr marL="9525" marR="9525" marT="9525" marB="0" anchor="ctr"/>
                </a:tc>
                <a:tc>
                  <a:txBody>
                    <a:bodyPr/>
                    <a:lstStyle/>
                    <a:p>
                      <a:pPr algn="ctr" fontAlgn="ctr"/>
                      <a:r>
                        <a:rPr lang="en-US" sz="1400" b="0" i="0" u="none" strike="noStrike" dirty="0" smtClean="0">
                          <a:solidFill>
                            <a:schemeClr val="tx1"/>
                          </a:solidFill>
                          <a:effectLst/>
                          <a:latin typeface="Corbel" pitchFamily="34" charset="0"/>
                        </a:rPr>
                        <a:t>83</a:t>
                      </a:r>
                      <a:endParaRPr lang="en-US" sz="1400" b="0" i="0" u="none" strike="noStrike" dirty="0">
                        <a:solidFill>
                          <a:schemeClr val="tx1"/>
                        </a:solidFill>
                        <a:effectLst/>
                        <a:latin typeface="Corbel" pitchFamily="34" charset="0"/>
                      </a:endParaRPr>
                    </a:p>
                  </a:txBody>
                  <a:tcPr marL="9525" marR="9525" marT="9525" marB="0" anchor="ctr"/>
                </a:tc>
              </a:tr>
              <a:tr h="338285">
                <a:tc>
                  <a:txBody>
                    <a:bodyPr/>
                    <a:lstStyle/>
                    <a:p>
                      <a:pPr algn="l" fontAlgn="ctr"/>
                      <a:r>
                        <a:rPr lang="en-US" sz="1400" u="none" strike="noStrike" dirty="0" smtClean="0">
                          <a:effectLst/>
                          <a:latin typeface="Corbel" pitchFamily="34" charset="0"/>
                        </a:rPr>
                        <a:t>WOODBROOK</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smtClean="0">
                          <a:effectLst/>
                          <a:latin typeface="Corbel" pitchFamily="34" charset="0"/>
                        </a:rPr>
                        <a:t>5</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smtClean="0">
                          <a:solidFill>
                            <a:srgbClr val="FF0000"/>
                          </a:solidFill>
                          <a:effectLst/>
                          <a:latin typeface="Corbel" pitchFamily="34" charset="0"/>
                        </a:rPr>
                        <a:t>(8)</a:t>
                      </a:r>
                      <a:endParaRPr lang="en-US" sz="1400" b="0" i="0" u="none" strike="noStrike" dirty="0">
                        <a:solidFill>
                          <a:srgbClr val="FF0000"/>
                        </a:solidFill>
                        <a:effectLst/>
                        <a:latin typeface="Corbel" pitchFamily="34" charset="0"/>
                      </a:endParaRPr>
                    </a:p>
                  </a:txBody>
                  <a:tcPr marL="9525" marR="9525" marT="9525" marB="0" anchor="ctr"/>
                </a:tc>
                <a:tc>
                  <a:txBody>
                    <a:bodyPr/>
                    <a:lstStyle/>
                    <a:p>
                      <a:pPr algn="ctr" fontAlgn="ctr"/>
                      <a:r>
                        <a:rPr lang="en-US" sz="1400" u="none" strike="noStrike" dirty="0" smtClean="0">
                          <a:solidFill>
                            <a:srgbClr val="FF0000"/>
                          </a:solidFill>
                          <a:effectLst/>
                          <a:latin typeface="Corbel" pitchFamily="34" charset="0"/>
                        </a:rPr>
                        <a:t>(11) </a:t>
                      </a:r>
                      <a:endParaRPr lang="en-US" sz="1400" b="0" i="0" u="none" strike="noStrike" dirty="0">
                        <a:solidFill>
                          <a:srgbClr val="FF0000"/>
                        </a:solidFill>
                        <a:effectLst/>
                        <a:latin typeface="Corbel" pitchFamily="34" charset="0"/>
                      </a:endParaRPr>
                    </a:p>
                  </a:txBody>
                  <a:tcPr marL="9525" marR="9525" marT="9525" marB="0" anchor="ctr"/>
                </a:tc>
                <a:tc>
                  <a:txBody>
                    <a:bodyPr/>
                    <a:lstStyle/>
                    <a:p>
                      <a:pPr algn="ctr" fontAlgn="ctr"/>
                      <a:r>
                        <a:rPr lang="en-US" sz="1400" u="none" strike="noStrike" dirty="0" smtClean="0">
                          <a:solidFill>
                            <a:srgbClr val="FF0000"/>
                          </a:solidFill>
                          <a:effectLst/>
                          <a:latin typeface="Corbel" pitchFamily="34" charset="0"/>
                        </a:rPr>
                        <a:t>(14)</a:t>
                      </a:r>
                      <a:endParaRPr lang="en-US" sz="1400" b="0" i="0" u="none" strike="noStrike" dirty="0">
                        <a:solidFill>
                          <a:srgbClr val="FF0000"/>
                        </a:solidFill>
                        <a:effectLst/>
                        <a:latin typeface="Corbel" pitchFamily="34" charset="0"/>
                      </a:endParaRPr>
                    </a:p>
                  </a:txBody>
                  <a:tcPr marL="9525" marR="9525" marT="9525" marB="0" anchor="ctr"/>
                </a:tc>
                <a:tc>
                  <a:txBody>
                    <a:bodyPr/>
                    <a:lstStyle/>
                    <a:p>
                      <a:pPr algn="ctr" fontAlgn="ctr"/>
                      <a:r>
                        <a:rPr lang="en-US" sz="1400" u="none" strike="noStrike" dirty="0" smtClean="0">
                          <a:solidFill>
                            <a:srgbClr val="FF0000"/>
                          </a:solidFill>
                          <a:effectLst/>
                          <a:latin typeface="Corbel" pitchFamily="34" charset="0"/>
                        </a:rPr>
                        <a:t>(17)</a:t>
                      </a:r>
                      <a:endParaRPr lang="en-US" sz="1400" b="0" i="0" u="none" strike="noStrike" dirty="0">
                        <a:solidFill>
                          <a:srgbClr val="FF0000"/>
                        </a:solidFill>
                        <a:effectLst/>
                        <a:latin typeface="Corbel" pitchFamily="34" charset="0"/>
                      </a:endParaRPr>
                    </a:p>
                  </a:txBody>
                  <a:tcPr marL="9525" marR="9525" marT="9525" marB="0" anchor="ctr"/>
                </a:tc>
                <a:tc>
                  <a:txBody>
                    <a:bodyPr/>
                    <a:lstStyle/>
                    <a:p>
                      <a:pPr algn="ctr" fontAlgn="ctr"/>
                      <a:r>
                        <a:rPr lang="en-US" sz="1400" b="0" i="0" u="none" strike="noStrike" dirty="0" smtClean="0">
                          <a:solidFill>
                            <a:srgbClr val="FF0000"/>
                          </a:solidFill>
                          <a:effectLst/>
                          <a:latin typeface="Corbel" pitchFamily="34" charset="0"/>
                        </a:rPr>
                        <a:t>(29)</a:t>
                      </a:r>
                      <a:endParaRPr lang="en-US" sz="1400" b="0" i="0" u="none" strike="noStrike" dirty="0">
                        <a:solidFill>
                          <a:srgbClr val="FF0000"/>
                        </a:solidFill>
                        <a:effectLst/>
                        <a:latin typeface="Corbel" pitchFamily="34" charset="0"/>
                      </a:endParaRPr>
                    </a:p>
                  </a:txBody>
                  <a:tcPr marL="9525" marR="9525" marT="9525" marB="0" anchor="ctr"/>
                </a:tc>
              </a:tr>
              <a:tr h="338285">
                <a:tc>
                  <a:txBody>
                    <a:bodyPr/>
                    <a:lstStyle/>
                    <a:p>
                      <a:pPr algn="l" fontAlgn="ctr"/>
                      <a:r>
                        <a:rPr lang="en-US" sz="1400" b="1" i="1" u="none" strike="noStrike">
                          <a:effectLst/>
                          <a:latin typeface="Corbel" pitchFamily="34" charset="0"/>
                        </a:rPr>
                        <a:t>Subtotal</a:t>
                      </a:r>
                      <a:endParaRPr lang="en-US" sz="1400" b="1" i="1" u="none" strike="noStrike">
                        <a:solidFill>
                          <a:srgbClr val="000000"/>
                        </a:solidFill>
                        <a:effectLst/>
                        <a:latin typeface="Corbel" pitchFamily="34" charset="0"/>
                      </a:endParaRPr>
                    </a:p>
                  </a:txBody>
                  <a:tcPr marL="9525" marR="9525" marT="9525" marB="0" anchor="ctr">
                    <a:solidFill>
                      <a:schemeClr val="bg1">
                        <a:lumMod val="85000"/>
                      </a:schemeClr>
                    </a:solidFill>
                  </a:tcPr>
                </a:tc>
                <a:tc>
                  <a:txBody>
                    <a:bodyPr/>
                    <a:lstStyle/>
                    <a:p>
                      <a:pPr algn="ctr" fontAlgn="ctr"/>
                      <a:r>
                        <a:rPr lang="en-US" sz="1400" b="1" i="1" u="none" strike="noStrike" dirty="0" smtClean="0">
                          <a:effectLst/>
                          <a:latin typeface="Corbel" pitchFamily="34" charset="0"/>
                        </a:rPr>
                        <a:t>108 </a:t>
                      </a:r>
                      <a:endParaRPr lang="en-US" sz="1400" b="1" i="1" u="none" strike="noStrike" dirty="0">
                        <a:solidFill>
                          <a:srgbClr val="000000"/>
                        </a:solidFill>
                        <a:effectLst/>
                        <a:latin typeface="Corbel" pitchFamily="34" charset="0"/>
                      </a:endParaRPr>
                    </a:p>
                  </a:txBody>
                  <a:tcPr marL="9525" marR="9525" marT="9525" marB="0" anchor="ctr">
                    <a:solidFill>
                      <a:schemeClr val="bg1">
                        <a:lumMod val="85000"/>
                      </a:schemeClr>
                    </a:solidFill>
                  </a:tcPr>
                </a:tc>
                <a:tc>
                  <a:txBody>
                    <a:bodyPr/>
                    <a:lstStyle/>
                    <a:p>
                      <a:pPr algn="ctr" fontAlgn="ctr"/>
                      <a:r>
                        <a:rPr lang="en-US" sz="1400" b="1" i="1" u="none" strike="noStrike" dirty="0" smtClean="0">
                          <a:effectLst/>
                          <a:latin typeface="Corbel" pitchFamily="34" charset="0"/>
                        </a:rPr>
                        <a:t>57 </a:t>
                      </a:r>
                      <a:endParaRPr lang="en-US" sz="1400" b="1" i="1" u="none" strike="noStrike" dirty="0">
                        <a:solidFill>
                          <a:srgbClr val="000000"/>
                        </a:solidFill>
                        <a:effectLst/>
                        <a:latin typeface="Corbel" pitchFamily="34" charset="0"/>
                      </a:endParaRPr>
                    </a:p>
                  </a:txBody>
                  <a:tcPr marL="9525" marR="9525" marT="9525" marB="0" anchor="ctr">
                    <a:solidFill>
                      <a:schemeClr val="bg1">
                        <a:lumMod val="85000"/>
                      </a:schemeClr>
                    </a:solidFill>
                  </a:tcPr>
                </a:tc>
                <a:tc>
                  <a:txBody>
                    <a:bodyPr/>
                    <a:lstStyle/>
                    <a:p>
                      <a:pPr algn="ctr" fontAlgn="ctr"/>
                      <a:r>
                        <a:rPr lang="en-US" sz="1400" b="1" i="1" u="none" strike="noStrike" dirty="0" smtClean="0">
                          <a:effectLst/>
                          <a:latin typeface="Corbel" pitchFamily="34" charset="0"/>
                        </a:rPr>
                        <a:t>23 </a:t>
                      </a:r>
                      <a:endParaRPr lang="en-US" sz="1400" b="1" i="1" u="none" strike="noStrike" dirty="0">
                        <a:solidFill>
                          <a:srgbClr val="000000"/>
                        </a:solidFill>
                        <a:effectLst/>
                        <a:latin typeface="Corbel" pitchFamily="34" charset="0"/>
                      </a:endParaRPr>
                    </a:p>
                  </a:txBody>
                  <a:tcPr marL="9525" marR="9525" marT="9525" marB="0" anchor="ctr">
                    <a:solidFill>
                      <a:schemeClr val="bg1">
                        <a:lumMod val="85000"/>
                      </a:schemeClr>
                    </a:solidFill>
                  </a:tcPr>
                </a:tc>
                <a:tc>
                  <a:txBody>
                    <a:bodyPr/>
                    <a:lstStyle/>
                    <a:p>
                      <a:pPr algn="ctr" fontAlgn="ctr"/>
                      <a:r>
                        <a:rPr lang="en-US" sz="1400" b="1" i="1" u="none" strike="noStrike" dirty="0" smtClean="0">
                          <a:solidFill>
                            <a:srgbClr val="FF0000"/>
                          </a:solidFill>
                          <a:effectLst/>
                          <a:latin typeface="Corbel" pitchFamily="34" charset="0"/>
                        </a:rPr>
                        <a:t>(1) </a:t>
                      </a:r>
                      <a:endParaRPr lang="en-US" sz="1400" b="1" i="1" u="none" strike="noStrike" dirty="0">
                        <a:solidFill>
                          <a:srgbClr val="FF0000"/>
                        </a:solidFill>
                        <a:effectLst/>
                        <a:latin typeface="Corbel" pitchFamily="34" charset="0"/>
                      </a:endParaRPr>
                    </a:p>
                  </a:txBody>
                  <a:tcPr marL="9525" marR="9525" marT="9525" marB="0" anchor="ctr">
                    <a:solidFill>
                      <a:schemeClr val="bg1">
                        <a:lumMod val="85000"/>
                      </a:schemeClr>
                    </a:solidFill>
                  </a:tcPr>
                </a:tc>
                <a:tc>
                  <a:txBody>
                    <a:bodyPr/>
                    <a:lstStyle/>
                    <a:p>
                      <a:pPr algn="ctr" fontAlgn="ctr"/>
                      <a:r>
                        <a:rPr lang="en-US" sz="1400" b="1" i="1" u="none" strike="noStrike" dirty="0" smtClean="0">
                          <a:solidFill>
                            <a:srgbClr val="FF0000"/>
                          </a:solidFill>
                          <a:effectLst/>
                          <a:latin typeface="Corbel" pitchFamily="34" charset="0"/>
                        </a:rPr>
                        <a:t>(21)</a:t>
                      </a:r>
                      <a:endParaRPr lang="en-US" sz="1400" b="1" i="1" u="none" strike="noStrike" dirty="0">
                        <a:solidFill>
                          <a:srgbClr val="FF0000"/>
                        </a:solidFill>
                        <a:effectLst/>
                        <a:latin typeface="Corbel" pitchFamily="34" charset="0"/>
                      </a:endParaRPr>
                    </a:p>
                  </a:txBody>
                  <a:tcPr marL="9525" marR="9525" marT="9525" marB="0" anchor="ctr">
                    <a:solidFill>
                      <a:schemeClr val="bg1">
                        <a:lumMod val="85000"/>
                      </a:schemeClr>
                    </a:solidFill>
                  </a:tcPr>
                </a:tc>
                <a:tc>
                  <a:txBody>
                    <a:bodyPr/>
                    <a:lstStyle/>
                    <a:p>
                      <a:pPr algn="ctr" fontAlgn="ctr"/>
                      <a:r>
                        <a:rPr lang="en-US" sz="1400" b="1" i="1" u="none" strike="noStrike" dirty="0" smtClean="0">
                          <a:solidFill>
                            <a:srgbClr val="FF0000"/>
                          </a:solidFill>
                          <a:effectLst/>
                          <a:latin typeface="Corbel" pitchFamily="34" charset="0"/>
                        </a:rPr>
                        <a:t>(53)</a:t>
                      </a:r>
                      <a:endParaRPr lang="en-US" sz="1400" b="1" i="1" u="none" strike="noStrike" dirty="0">
                        <a:solidFill>
                          <a:srgbClr val="FF0000"/>
                        </a:solidFill>
                        <a:effectLst/>
                        <a:latin typeface="Corbel" pitchFamily="34" charset="0"/>
                      </a:endParaRPr>
                    </a:p>
                  </a:txBody>
                  <a:tcPr marL="9525" marR="9525" marT="9525" marB="0" anchor="ctr">
                    <a:solidFill>
                      <a:schemeClr val="bg1">
                        <a:lumMod val="85000"/>
                      </a:schemeClr>
                    </a:solidFill>
                  </a:tcPr>
                </a:tc>
              </a:tr>
            </a:tbl>
          </a:graphicData>
        </a:graphic>
      </p:graphicFrame>
      <p:sp>
        <p:nvSpPr>
          <p:cNvPr id="20" name="Rectangle 19"/>
          <p:cNvSpPr/>
          <p:nvPr/>
        </p:nvSpPr>
        <p:spPr>
          <a:xfrm>
            <a:off x="390525" y="2365113"/>
            <a:ext cx="4572000" cy="369332"/>
          </a:xfrm>
          <a:prstGeom prst="rect">
            <a:avLst/>
          </a:prstGeom>
        </p:spPr>
        <p:txBody>
          <a:bodyPr>
            <a:spAutoFit/>
          </a:bodyPr>
          <a:lstStyle/>
          <a:p>
            <a:pPr marL="0" lvl="2" algn="just"/>
            <a:r>
              <a:rPr lang="en-US" dirty="0" smtClean="0">
                <a:solidFill>
                  <a:schemeClr val="bg1"/>
                </a:solidFill>
                <a:latin typeface="Corbel" pitchFamily="34" charset="0"/>
              </a:rPr>
              <a:t>Northern Elementary Schools:</a:t>
            </a:r>
            <a:endParaRPr lang="en-US" dirty="0">
              <a:solidFill>
                <a:schemeClr val="bg1"/>
              </a:solidFill>
              <a:latin typeface="Corbel" pitchFamily="34" charset="0"/>
            </a:endParaRPr>
          </a:p>
        </p:txBody>
      </p:sp>
      <p:sp>
        <p:nvSpPr>
          <p:cNvPr id="21" name="TextBox 20"/>
          <p:cNvSpPr txBox="1"/>
          <p:nvPr/>
        </p:nvSpPr>
        <p:spPr>
          <a:xfrm>
            <a:off x="6649038" y="1980108"/>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BWE</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
        <p:nvSpPr>
          <p:cNvPr id="22" name="TextBox 21"/>
          <p:cNvSpPr txBox="1"/>
          <p:nvPr/>
        </p:nvSpPr>
        <p:spPr>
          <a:xfrm>
            <a:off x="6682046" y="3540844"/>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AGH</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
        <p:nvSpPr>
          <p:cNvPr id="23" name="TextBox 22"/>
          <p:cNvSpPr txBox="1"/>
          <p:nvPr/>
        </p:nvSpPr>
        <p:spPr>
          <a:xfrm>
            <a:off x="6274765" y="4582675"/>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GRE</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
        <p:nvSpPr>
          <p:cNvPr id="24" name="TextBox 23"/>
          <p:cNvSpPr txBox="1"/>
          <p:nvPr/>
        </p:nvSpPr>
        <p:spPr>
          <a:xfrm>
            <a:off x="7513519" y="4078761"/>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WDB</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Tree>
    <p:extLst>
      <p:ext uri="{BB962C8B-B14F-4D97-AF65-F5344CB8AC3E}">
        <p14:creationId xmlns:p14="http://schemas.microsoft.com/office/powerpoint/2010/main" val="24095297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528044" y="320723"/>
            <a:ext cx="4185761" cy="1077218"/>
          </a:xfrm>
          <a:prstGeom prst="rect">
            <a:avLst/>
          </a:prstGeom>
        </p:spPr>
        <p:txBody>
          <a:bodyPr wrap="none">
            <a:spAutoFit/>
          </a:bodyPr>
          <a:lstStyle/>
          <a:p>
            <a:pPr marL="0" lvl="2"/>
            <a:r>
              <a:rPr lang="en-US" sz="3200" u="sng" dirty="0" smtClean="0">
                <a:solidFill>
                  <a:schemeClr val="bg1"/>
                </a:solidFill>
                <a:latin typeface="Corbel" pitchFamily="34" charset="0"/>
              </a:rPr>
              <a:t>REDISTRICTING</a:t>
            </a:r>
          </a:p>
          <a:p>
            <a:pPr marL="0" lvl="2"/>
            <a:r>
              <a:rPr lang="en-US" sz="3200" dirty="0" err="1" smtClean="0">
                <a:solidFill>
                  <a:schemeClr val="bg1"/>
                </a:solidFill>
                <a:latin typeface="Corbel" pitchFamily="34" charset="0"/>
              </a:rPr>
              <a:t>Agnor</a:t>
            </a:r>
            <a:r>
              <a:rPr lang="en-US" sz="3200" dirty="0" smtClean="0">
                <a:solidFill>
                  <a:schemeClr val="bg1"/>
                </a:solidFill>
                <a:latin typeface="Corbel" pitchFamily="34" charset="0"/>
              </a:rPr>
              <a:t>-Hurt Elementary</a:t>
            </a:r>
            <a:endParaRPr lang="en-US" sz="3200" dirty="0">
              <a:solidFill>
                <a:schemeClr val="bg1"/>
              </a:solidFill>
              <a:latin typeface="Corbel" pitchFamily="34" charset="0"/>
            </a:endParaRPr>
          </a:p>
        </p:txBody>
      </p:sp>
      <p:grpSp>
        <p:nvGrpSpPr>
          <p:cNvPr id="9" name="Group 8"/>
          <p:cNvGrpSpPr/>
          <p:nvPr/>
        </p:nvGrpSpPr>
        <p:grpSpPr>
          <a:xfrm>
            <a:off x="5445985" y="234998"/>
            <a:ext cx="3448124" cy="5493514"/>
            <a:chOff x="3562276" y="386577"/>
            <a:chExt cx="3448124" cy="5493514"/>
          </a:xfrm>
        </p:grpSpPr>
        <p:pic>
          <p:nvPicPr>
            <p:cNvPr id="10" name="Picture 9"/>
            <p:cNvPicPr>
              <a:picLocks noChangeAspect="1"/>
            </p:cNvPicPr>
            <p:nvPr/>
          </p:nvPicPr>
          <p:blipFill rotWithShape="1">
            <a:blip r:embed="rId2" cstate="print">
              <a:grayscl/>
              <a:extLst>
                <a:ext uri="{28A0092B-C50C-407E-A947-70E740481C1C}">
                  <a14:useLocalDpi xmlns:a14="http://schemas.microsoft.com/office/drawing/2010/main" val="0"/>
                </a:ext>
              </a:extLst>
            </a:blip>
            <a:srcRect l="44752" t="13040" r="30691" b="56726"/>
            <a:stretch/>
          </p:blipFill>
          <p:spPr>
            <a:xfrm>
              <a:off x="3562502" y="386577"/>
              <a:ext cx="3447898" cy="5493514"/>
            </a:xfrm>
            <a:prstGeom prst="rect">
              <a:avLst/>
            </a:prstGeom>
            <a:ln>
              <a:solidFill>
                <a:schemeClr val="bg1"/>
              </a:solidFill>
            </a:ln>
          </p:spPr>
        </p:pic>
        <p:sp>
          <p:nvSpPr>
            <p:cNvPr id="11" name="Freeform 10"/>
            <p:cNvSpPr/>
            <p:nvPr/>
          </p:nvSpPr>
          <p:spPr>
            <a:xfrm>
              <a:off x="3562276" y="487209"/>
              <a:ext cx="3290428" cy="3103311"/>
            </a:xfrm>
            <a:custGeom>
              <a:avLst/>
              <a:gdLst>
                <a:gd name="connsiteX0" fmla="*/ 3290428 w 3290428"/>
                <a:gd name="connsiteY0" fmla="*/ 1288633 h 3103311"/>
                <a:gd name="connsiteX1" fmla="*/ 3237471 w 3290428"/>
                <a:gd name="connsiteY1" fmla="*/ 1398079 h 3103311"/>
                <a:gd name="connsiteX2" fmla="*/ 3205696 w 3290428"/>
                <a:gd name="connsiteY2" fmla="*/ 1412201 h 3103311"/>
                <a:gd name="connsiteX3" fmla="*/ 3142147 w 3290428"/>
                <a:gd name="connsiteY3" fmla="*/ 1412201 h 3103311"/>
                <a:gd name="connsiteX4" fmla="*/ 3120964 w 3290428"/>
                <a:gd name="connsiteY4" fmla="*/ 1482811 h 3103311"/>
                <a:gd name="connsiteX5" fmla="*/ 3096251 w 3290428"/>
                <a:gd name="connsiteY5" fmla="*/ 1542830 h 3103311"/>
                <a:gd name="connsiteX6" fmla="*/ 3036232 w 3290428"/>
                <a:gd name="connsiteY6" fmla="*/ 1606379 h 3103311"/>
                <a:gd name="connsiteX7" fmla="*/ 3000927 w 3290428"/>
                <a:gd name="connsiteY7" fmla="*/ 1638153 h 3103311"/>
                <a:gd name="connsiteX8" fmla="*/ 2940909 w 3290428"/>
                <a:gd name="connsiteY8" fmla="*/ 1616970 h 3103311"/>
                <a:gd name="connsiteX9" fmla="*/ 2880890 w 3290428"/>
                <a:gd name="connsiteY9" fmla="*/ 1655806 h 3103311"/>
                <a:gd name="connsiteX10" fmla="*/ 2789097 w 3290428"/>
                <a:gd name="connsiteY10" fmla="*/ 1687580 h 3103311"/>
                <a:gd name="connsiteX11" fmla="*/ 2644346 w 3290428"/>
                <a:gd name="connsiteY11" fmla="*/ 1698172 h 3103311"/>
                <a:gd name="connsiteX12" fmla="*/ 2559614 w 3290428"/>
                <a:gd name="connsiteY12" fmla="*/ 1793495 h 3103311"/>
                <a:gd name="connsiteX13" fmla="*/ 2439577 w 3290428"/>
                <a:gd name="connsiteY13" fmla="*/ 1906471 h 3103311"/>
                <a:gd name="connsiteX14" fmla="*/ 2393681 w 3290428"/>
                <a:gd name="connsiteY14" fmla="*/ 1959429 h 3103311"/>
                <a:gd name="connsiteX15" fmla="*/ 2337193 w 3290428"/>
                <a:gd name="connsiteY15" fmla="*/ 2005325 h 3103311"/>
                <a:gd name="connsiteX16" fmla="*/ 2312479 w 3290428"/>
                <a:gd name="connsiteY16" fmla="*/ 2263052 h 3103311"/>
                <a:gd name="connsiteX17" fmla="*/ 2312479 w 3290428"/>
                <a:gd name="connsiteY17" fmla="*/ 2340723 h 3103311"/>
                <a:gd name="connsiteX18" fmla="*/ 2305418 w 3290428"/>
                <a:gd name="connsiteY18" fmla="*/ 2386620 h 3103311"/>
                <a:gd name="connsiteX19" fmla="*/ 2308949 w 3290428"/>
                <a:gd name="connsiteY19" fmla="*/ 2443108 h 3103311"/>
                <a:gd name="connsiteX20" fmla="*/ 2308949 w 3290428"/>
                <a:gd name="connsiteY20" fmla="*/ 2492535 h 3103311"/>
                <a:gd name="connsiteX21" fmla="*/ 2213625 w 3290428"/>
                <a:gd name="connsiteY21" fmla="*/ 2672590 h 3103311"/>
                <a:gd name="connsiteX22" fmla="*/ 2164198 w 3290428"/>
                <a:gd name="connsiteY22" fmla="*/ 2785566 h 3103311"/>
                <a:gd name="connsiteX23" fmla="*/ 2107710 w 3290428"/>
                <a:gd name="connsiteY23" fmla="*/ 2884420 h 3103311"/>
                <a:gd name="connsiteX24" fmla="*/ 2097119 w 3290428"/>
                <a:gd name="connsiteY24" fmla="*/ 2930317 h 3103311"/>
                <a:gd name="connsiteX25" fmla="*/ 1902941 w 3290428"/>
                <a:gd name="connsiteY25" fmla="*/ 2923256 h 3103311"/>
                <a:gd name="connsiteX26" fmla="*/ 1871166 w 3290428"/>
                <a:gd name="connsiteY26" fmla="*/ 2944439 h 3103311"/>
                <a:gd name="connsiteX27" fmla="*/ 1789965 w 3290428"/>
                <a:gd name="connsiteY27" fmla="*/ 2944439 h 3103311"/>
                <a:gd name="connsiteX28" fmla="*/ 1754660 w 3290428"/>
                <a:gd name="connsiteY28" fmla="*/ 2958561 h 3103311"/>
                <a:gd name="connsiteX29" fmla="*/ 1722885 w 3290428"/>
                <a:gd name="connsiteY29" fmla="*/ 2965622 h 3103311"/>
                <a:gd name="connsiteX30" fmla="*/ 1655806 w 3290428"/>
                <a:gd name="connsiteY30" fmla="*/ 2951500 h 3103311"/>
                <a:gd name="connsiteX31" fmla="*/ 1525177 w 3290428"/>
                <a:gd name="connsiteY31" fmla="*/ 2965622 h 3103311"/>
                <a:gd name="connsiteX32" fmla="*/ 1451037 w 3290428"/>
                <a:gd name="connsiteY32" fmla="*/ 2965622 h 3103311"/>
                <a:gd name="connsiteX33" fmla="*/ 1451037 w 3290428"/>
                <a:gd name="connsiteY33" fmla="*/ 2965622 h 3103311"/>
                <a:gd name="connsiteX34" fmla="*/ 1405140 w 3290428"/>
                <a:gd name="connsiteY34" fmla="*/ 3000927 h 3103311"/>
                <a:gd name="connsiteX35" fmla="*/ 1376896 w 3290428"/>
                <a:gd name="connsiteY35" fmla="*/ 3036232 h 3103311"/>
                <a:gd name="connsiteX36" fmla="*/ 1341591 w 3290428"/>
                <a:gd name="connsiteY36" fmla="*/ 3018579 h 3103311"/>
                <a:gd name="connsiteX37" fmla="*/ 1316878 w 3290428"/>
                <a:gd name="connsiteY37" fmla="*/ 3046823 h 3103311"/>
                <a:gd name="connsiteX38" fmla="*/ 1278042 w 3290428"/>
                <a:gd name="connsiteY38" fmla="*/ 3036232 h 3103311"/>
                <a:gd name="connsiteX39" fmla="*/ 1225085 w 3290428"/>
                <a:gd name="connsiteY39" fmla="*/ 2990335 h 3103311"/>
                <a:gd name="connsiteX40" fmla="*/ 1129761 w 3290428"/>
                <a:gd name="connsiteY40" fmla="*/ 2955030 h 3103311"/>
                <a:gd name="connsiteX41" fmla="*/ 1073273 w 3290428"/>
                <a:gd name="connsiteY41" fmla="*/ 2940908 h 3103311"/>
                <a:gd name="connsiteX42" fmla="*/ 1030907 w 3290428"/>
                <a:gd name="connsiteY42" fmla="*/ 2951500 h 3103311"/>
                <a:gd name="connsiteX43" fmla="*/ 995602 w 3290428"/>
                <a:gd name="connsiteY43" fmla="*/ 3015049 h 3103311"/>
                <a:gd name="connsiteX44" fmla="*/ 977949 w 3290428"/>
                <a:gd name="connsiteY44" fmla="*/ 3050354 h 3103311"/>
                <a:gd name="connsiteX45" fmla="*/ 928522 w 3290428"/>
                <a:gd name="connsiteY45" fmla="*/ 3071537 h 3103311"/>
                <a:gd name="connsiteX46" fmla="*/ 893217 w 3290428"/>
                <a:gd name="connsiteY46" fmla="*/ 3082128 h 3103311"/>
                <a:gd name="connsiteX47" fmla="*/ 886156 w 3290428"/>
                <a:gd name="connsiteY47" fmla="*/ 3096250 h 3103311"/>
                <a:gd name="connsiteX48" fmla="*/ 847321 w 3290428"/>
                <a:gd name="connsiteY48" fmla="*/ 3103311 h 3103311"/>
                <a:gd name="connsiteX49" fmla="*/ 804955 w 3290428"/>
                <a:gd name="connsiteY49" fmla="*/ 3050354 h 3103311"/>
                <a:gd name="connsiteX50" fmla="*/ 801424 w 3290428"/>
                <a:gd name="connsiteY50" fmla="*/ 2976213 h 3103311"/>
                <a:gd name="connsiteX51" fmla="*/ 790833 w 3290428"/>
                <a:gd name="connsiteY51" fmla="*/ 2937378 h 3103311"/>
                <a:gd name="connsiteX52" fmla="*/ 755528 w 3290428"/>
                <a:gd name="connsiteY52" fmla="*/ 2923256 h 3103311"/>
                <a:gd name="connsiteX53" fmla="*/ 706101 w 3290428"/>
                <a:gd name="connsiteY53" fmla="*/ 2940908 h 3103311"/>
                <a:gd name="connsiteX54" fmla="*/ 691979 w 3290428"/>
                <a:gd name="connsiteY54" fmla="*/ 2898542 h 3103311"/>
                <a:gd name="connsiteX55" fmla="*/ 674326 w 3290428"/>
                <a:gd name="connsiteY55" fmla="*/ 2842054 h 3103311"/>
                <a:gd name="connsiteX56" fmla="*/ 653143 w 3290428"/>
                <a:gd name="connsiteY56" fmla="*/ 2792627 h 3103311"/>
                <a:gd name="connsiteX57" fmla="*/ 670796 w 3290428"/>
                <a:gd name="connsiteY57" fmla="*/ 2725548 h 3103311"/>
                <a:gd name="connsiteX58" fmla="*/ 670796 w 3290428"/>
                <a:gd name="connsiteY58" fmla="*/ 2676121 h 3103311"/>
                <a:gd name="connsiteX59" fmla="*/ 617838 w 3290428"/>
                <a:gd name="connsiteY59" fmla="*/ 2665529 h 3103311"/>
                <a:gd name="connsiteX60" fmla="*/ 586064 w 3290428"/>
                <a:gd name="connsiteY60" fmla="*/ 2672590 h 3103311"/>
                <a:gd name="connsiteX61" fmla="*/ 561350 w 3290428"/>
                <a:gd name="connsiteY61" fmla="*/ 2704365 h 3103311"/>
                <a:gd name="connsiteX62" fmla="*/ 561350 w 3290428"/>
                <a:gd name="connsiteY62" fmla="*/ 2704365 h 3103311"/>
                <a:gd name="connsiteX63" fmla="*/ 543698 w 3290428"/>
                <a:gd name="connsiteY63" fmla="*/ 2612572 h 3103311"/>
                <a:gd name="connsiteX64" fmla="*/ 536637 w 3290428"/>
                <a:gd name="connsiteY64" fmla="*/ 2580797 h 3103311"/>
                <a:gd name="connsiteX65" fmla="*/ 550759 w 3290428"/>
                <a:gd name="connsiteY65" fmla="*/ 2559614 h 3103311"/>
                <a:gd name="connsiteX66" fmla="*/ 593125 w 3290428"/>
                <a:gd name="connsiteY66" fmla="*/ 2549023 h 3103311"/>
                <a:gd name="connsiteX67" fmla="*/ 480149 w 3290428"/>
                <a:gd name="connsiteY67" fmla="*/ 2513718 h 3103311"/>
                <a:gd name="connsiteX68" fmla="*/ 501332 w 3290428"/>
                <a:gd name="connsiteY68" fmla="*/ 2496065 h 3103311"/>
                <a:gd name="connsiteX69" fmla="*/ 543698 w 3290428"/>
                <a:gd name="connsiteY69" fmla="*/ 2481943 h 3103311"/>
                <a:gd name="connsiteX70" fmla="*/ 575472 w 3290428"/>
                <a:gd name="connsiteY70" fmla="*/ 2457230 h 3103311"/>
                <a:gd name="connsiteX71" fmla="*/ 550759 w 3290428"/>
                <a:gd name="connsiteY71" fmla="*/ 2411333 h 3103311"/>
                <a:gd name="connsiteX72" fmla="*/ 487210 w 3290428"/>
                <a:gd name="connsiteY72" fmla="*/ 2400742 h 3103311"/>
                <a:gd name="connsiteX73" fmla="*/ 448374 w 3290428"/>
                <a:gd name="connsiteY73" fmla="*/ 2361906 h 3103311"/>
                <a:gd name="connsiteX74" fmla="*/ 497801 w 3290428"/>
                <a:gd name="connsiteY74" fmla="*/ 2305418 h 3103311"/>
                <a:gd name="connsiteX75" fmla="*/ 529576 w 3290428"/>
                <a:gd name="connsiteY75" fmla="*/ 2301888 h 3103311"/>
                <a:gd name="connsiteX76" fmla="*/ 529576 w 3290428"/>
                <a:gd name="connsiteY76" fmla="*/ 2301888 h 3103311"/>
                <a:gd name="connsiteX77" fmla="*/ 543698 w 3290428"/>
                <a:gd name="connsiteY77" fmla="*/ 2217155 h 3103311"/>
                <a:gd name="connsiteX78" fmla="*/ 568411 w 3290428"/>
                <a:gd name="connsiteY78" fmla="*/ 2178320 h 3103311"/>
                <a:gd name="connsiteX79" fmla="*/ 610777 w 3290428"/>
                <a:gd name="connsiteY79" fmla="*/ 2174789 h 3103311"/>
                <a:gd name="connsiteX80" fmla="*/ 649613 w 3290428"/>
                <a:gd name="connsiteY80" fmla="*/ 2111240 h 3103311"/>
                <a:gd name="connsiteX81" fmla="*/ 649613 w 3290428"/>
                <a:gd name="connsiteY81" fmla="*/ 2061813 h 3103311"/>
                <a:gd name="connsiteX82" fmla="*/ 593125 w 3290428"/>
                <a:gd name="connsiteY82" fmla="*/ 2005325 h 3103311"/>
                <a:gd name="connsiteX83" fmla="*/ 557820 w 3290428"/>
                <a:gd name="connsiteY83" fmla="*/ 1959429 h 3103311"/>
                <a:gd name="connsiteX84" fmla="*/ 536637 w 3290428"/>
                <a:gd name="connsiteY84" fmla="*/ 1899410 h 3103311"/>
                <a:gd name="connsiteX85" fmla="*/ 533106 w 3290428"/>
                <a:gd name="connsiteY85" fmla="*/ 1853514 h 3103311"/>
                <a:gd name="connsiteX86" fmla="*/ 561350 w 3290428"/>
                <a:gd name="connsiteY86" fmla="*/ 1807617 h 3103311"/>
                <a:gd name="connsiteX87" fmla="*/ 557820 w 3290428"/>
                <a:gd name="connsiteY87" fmla="*/ 1772312 h 3103311"/>
                <a:gd name="connsiteX88" fmla="*/ 550759 w 3290428"/>
                <a:gd name="connsiteY88" fmla="*/ 1729946 h 3103311"/>
                <a:gd name="connsiteX89" fmla="*/ 554289 w 3290428"/>
                <a:gd name="connsiteY89" fmla="*/ 1694641 h 3103311"/>
                <a:gd name="connsiteX90" fmla="*/ 579003 w 3290428"/>
                <a:gd name="connsiteY90" fmla="*/ 1673458 h 3103311"/>
                <a:gd name="connsiteX91" fmla="*/ 621369 w 3290428"/>
                <a:gd name="connsiteY91" fmla="*/ 1694641 h 3103311"/>
                <a:gd name="connsiteX92" fmla="*/ 649613 w 3290428"/>
                <a:gd name="connsiteY92" fmla="*/ 1708763 h 3103311"/>
                <a:gd name="connsiteX93" fmla="*/ 649613 w 3290428"/>
                <a:gd name="connsiteY93" fmla="*/ 1669928 h 3103311"/>
                <a:gd name="connsiteX94" fmla="*/ 649613 w 3290428"/>
                <a:gd name="connsiteY94" fmla="*/ 1624031 h 3103311"/>
                <a:gd name="connsiteX95" fmla="*/ 677857 w 3290428"/>
                <a:gd name="connsiteY95" fmla="*/ 1574604 h 3103311"/>
                <a:gd name="connsiteX96" fmla="*/ 621369 w 3290428"/>
                <a:gd name="connsiteY96" fmla="*/ 1507525 h 3103311"/>
                <a:gd name="connsiteX97" fmla="*/ 600186 w 3290428"/>
                <a:gd name="connsiteY97" fmla="*/ 1447506 h 3103311"/>
                <a:gd name="connsiteX98" fmla="*/ 568411 w 3290428"/>
                <a:gd name="connsiteY98" fmla="*/ 1451037 h 3103311"/>
                <a:gd name="connsiteX99" fmla="*/ 540167 w 3290428"/>
                <a:gd name="connsiteY99" fmla="*/ 1433384 h 3103311"/>
                <a:gd name="connsiteX100" fmla="*/ 561350 w 3290428"/>
                <a:gd name="connsiteY100" fmla="*/ 1401610 h 3103311"/>
                <a:gd name="connsiteX101" fmla="*/ 547228 w 3290428"/>
                <a:gd name="connsiteY101" fmla="*/ 1366305 h 3103311"/>
                <a:gd name="connsiteX102" fmla="*/ 494271 w 3290428"/>
                <a:gd name="connsiteY102" fmla="*/ 1323938 h 3103311"/>
                <a:gd name="connsiteX103" fmla="*/ 413069 w 3290428"/>
                <a:gd name="connsiteY103" fmla="*/ 1256859 h 3103311"/>
                <a:gd name="connsiteX104" fmla="*/ 398947 w 3290428"/>
                <a:gd name="connsiteY104" fmla="*/ 1200371 h 3103311"/>
                <a:gd name="connsiteX105" fmla="*/ 420130 w 3290428"/>
                <a:gd name="connsiteY105" fmla="*/ 1066212 h 3103311"/>
                <a:gd name="connsiteX106" fmla="*/ 384825 w 3290428"/>
                <a:gd name="connsiteY106" fmla="*/ 988541 h 3103311"/>
                <a:gd name="connsiteX107" fmla="*/ 342459 w 3290428"/>
                <a:gd name="connsiteY107" fmla="*/ 879095 h 3103311"/>
                <a:gd name="connsiteX108" fmla="*/ 335398 w 3290428"/>
                <a:gd name="connsiteY108" fmla="*/ 773180 h 3103311"/>
                <a:gd name="connsiteX109" fmla="*/ 331868 w 3290428"/>
                <a:gd name="connsiteY109" fmla="*/ 695509 h 3103311"/>
                <a:gd name="connsiteX110" fmla="*/ 285971 w 3290428"/>
                <a:gd name="connsiteY110" fmla="*/ 660204 h 3103311"/>
                <a:gd name="connsiteX111" fmla="*/ 176526 w 3290428"/>
                <a:gd name="connsiteY111" fmla="*/ 586064 h 3103311"/>
                <a:gd name="connsiteX112" fmla="*/ 0 w 3290428"/>
                <a:gd name="connsiteY112" fmla="*/ 529576 h 3103311"/>
                <a:gd name="connsiteX113" fmla="*/ 3531 w 3290428"/>
                <a:gd name="connsiteY113" fmla="*/ 0 h 3103311"/>
                <a:gd name="connsiteX114" fmla="*/ 3290428 w 3290428"/>
                <a:gd name="connsiteY114" fmla="*/ 1288633 h 3103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3290428" h="3103311">
                  <a:moveTo>
                    <a:pt x="3290428" y="1288633"/>
                  </a:moveTo>
                  <a:lnTo>
                    <a:pt x="3237471" y="1398079"/>
                  </a:lnTo>
                  <a:lnTo>
                    <a:pt x="3205696" y="1412201"/>
                  </a:lnTo>
                  <a:lnTo>
                    <a:pt x="3142147" y="1412201"/>
                  </a:lnTo>
                  <a:lnTo>
                    <a:pt x="3120964" y="1482811"/>
                  </a:lnTo>
                  <a:lnTo>
                    <a:pt x="3096251" y="1542830"/>
                  </a:lnTo>
                  <a:lnTo>
                    <a:pt x="3036232" y="1606379"/>
                  </a:lnTo>
                  <a:lnTo>
                    <a:pt x="3000927" y="1638153"/>
                  </a:lnTo>
                  <a:lnTo>
                    <a:pt x="2940909" y="1616970"/>
                  </a:lnTo>
                  <a:lnTo>
                    <a:pt x="2880890" y="1655806"/>
                  </a:lnTo>
                  <a:lnTo>
                    <a:pt x="2789097" y="1687580"/>
                  </a:lnTo>
                  <a:lnTo>
                    <a:pt x="2644346" y="1698172"/>
                  </a:lnTo>
                  <a:lnTo>
                    <a:pt x="2559614" y="1793495"/>
                  </a:lnTo>
                  <a:lnTo>
                    <a:pt x="2439577" y="1906471"/>
                  </a:lnTo>
                  <a:lnTo>
                    <a:pt x="2393681" y="1959429"/>
                  </a:lnTo>
                  <a:lnTo>
                    <a:pt x="2337193" y="2005325"/>
                  </a:lnTo>
                  <a:lnTo>
                    <a:pt x="2312479" y="2263052"/>
                  </a:lnTo>
                  <a:lnTo>
                    <a:pt x="2312479" y="2340723"/>
                  </a:lnTo>
                  <a:lnTo>
                    <a:pt x="2305418" y="2386620"/>
                  </a:lnTo>
                  <a:lnTo>
                    <a:pt x="2308949" y="2443108"/>
                  </a:lnTo>
                  <a:lnTo>
                    <a:pt x="2308949" y="2492535"/>
                  </a:lnTo>
                  <a:lnTo>
                    <a:pt x="2213625" y="2672590"/>
                  </a:lnTo>
                  <a:lnTo>
                    <a:pt x="2164198" y="2785566"/>
                  </a:lnTo>
                  <a:lnTo>
                    <a:pt x="2107710" y="2884420"/>
                  </a:lnTo>
                  <a:lnTo>
                    <a:pt x="2097119" y="2930317"/>
                  </a:lnTo>
                  <a:lnTo>
                    <a:pt x="1902941" y="2923256"/>
                  </a:lnTo>
                  <a:lnTo>
                    <a:pt x="1871166" y="2944439"/>
                  </a:lnTo>
                  <a:lnTo>
                    <a:pt x="1789965" y="2944439"/>
                  </a:lnTo>
                  <a:lnTo>
                    <a:pt x="1754660" y="2958561"/>
                  </a:lnTo>
                  <a:lnTo>
                    <a:pt x="1722885" y="2965622"/>
                  </a:lnTo>
                  <a:lnTo>
                    <a:pt x="1655806" y="2951500"/>
                  </a:lnTo>
                  <a:lnTo>
                    <a:pt x="1525177" y="2965622"/>
                  </a:lnTo>
                  <a:lnTo>
                    <a:pt x="1451037" y="2965622"/>
                  </a:lnTo>
                  <a:lnTo>
                    <a:pt x="1451037" y="2965622"/>
                  </a:lnTo>
                  <a:lnTo>
                    <a:pt x="1405140" y="3000927"/>
                  </a:lnTo>
                  <a:lnTo>
                    <a:pt x="1376896" y="3036232"/>
                  </a:lnTo>
                  <a:lnTo>
                    <a:pt x="1341591" y="3018579"/>
                  </a:lnTo>
                  <a:lnTo>
                    <a:pt x="1316878" y="3046823"/>
                  </a:lnTo>
                  <a:lnTo>
                    <a:pt x="1278042" y="3036232"/>
                  </a:lnTo>
                  <a:lnTo>
                    <a:pt x="1225085" y="2990335"/>
                  </a:lnTo>
                  <a:lnTo>
                    <a:pt x="1129761" y="2955030"/>
                  </a:lnTo>
                  <a:lnTo>
                    <a:pt x="1073273" y="2940908"/>
                  </a:lnTo>
                  <a:lnTo>
                    <a:pt x="1030907" y="2951500"/>
                  </a:lnTo>
                  <a:lnTo>
                    <a:pt x="995602" y="3015049"/>
                  </a:lnTo>
                  <a:lnTo>
                    <a:pt x="977949" y="3050354"/>
                  </a:lnTo>
                  <a:lnTo>
                    <a:pt x="928522" y="3071537"/>
                  </a:lnTo>
                  <a:lnTo>
                    <a:pt x="893217" y="3082128"/>
                  </a:lnTo>
                  <a:lnTo>
                    <a:pt x="886156" y="3096250"/>
                  </a:lnTo>
                  <a:lnTo>
                    <a:pt x="847321" y="3103311"/>
                  </a:lnTo>
                  <a:lnTo>
                    <a:pt x="804955" y="3050354"/>
                  </a:lnTo>
                  <a:lnTo>
                    <a:pt x="801424" y="2976213"/>
                  </a:lnTo>
                  <a:lnTo>
                    <a:pt x="790833" y="2937378"/>
                  </a:lnTo>
                  <a:lnTo>
                    <a:pt x="755528" y="2923256"/>
                  </a:lnTo>
                  <a:lnTo>
                    <a:pt x="706101" y="2940908"/>
                  </a:lnTo>
                  <a:lnTo>
                    <a:pt x="691979" y="2898542"/>
                  </a:lnTo>
                  <a:lnTo>
                    <a:pt x="674326" y="2842054"/>
                  </a:lnTo>
                  <a:lnTo>
                    <a:pt x="653143" y="2792627"/>
                  </a:lnTo>
                  <a:lnTo>
                    <a:pt x="670796" y="2725548"/>
                  </a:lnTo>
                  <a:lnTo>
                    <a:pt x="670796" y="2676121"/>
                  </a:lnTo>
                  <a:lnTo>
                    <a:pt x="617838" y="2665529"/>
                  </a:lnTo>
                  <a:lnTo>
                    <a:pt x="586064" y="2672590"/>
                  </a:lnTo>
                  <a:lnTo>
                    <a:pt x="561350" y="2704365"/>
                  </a:lnTo>
                  <a:lnTo>
                    <a:pt x="561350" y="2704365"/>
                  </a:lnTo>
                  <a:lnTo>
                    <a:pt x="543698" y="2612572"/>
                  </a:lnTo>
                  <a:lnTo>
                    <a:pt x="536637" y="2580797"/>
                  </a:lnTo>
                  <a:lnTo>
                    <a:pt x="550759" y="2559614"/>
                  </a:lnTo>
                  <a:lnTo>
                    <a:pt x="593125" y="2549023"/>
                  </a:lnTo>
                  <a:lnTo>
                    <a:pt x="480149" y="2513718"/>
                  </a:lnTo>
                  <a:lnTo>
                    <a:pt x="501332" y="2496065"/>
                  </a:lnTo>
                  <a:lnTo>
                    <a:pt x="543698" y="2481943"/>
                  </a:lnTo>
                  <a:lnTo>
                    <a:pt x="575472" y="2457230"/>
                  </a:lnTo>
                  <a:lnTo>
                    <a:pt x="550759" y="2411333"/>
                  </a:lnTo>
                  <a:lnTo>
                    <a:pt x="487210" y="2400742"/>
                  </a:lnTo>
                  <a:lnTo>
                    <a:pt x="448374" y="2361906"/>
                  </a:lnTo>
                  <a:lnTo>
                    <a:pt x="497801" y="2305418"/>
                  </a:lnTo>
                  <a:lnTo>
                    <a:pt x="529576" y="2301888"/>
                  </a:lnTo>
                  <a:lnTo>
                    <a:pt x="529576" y="2301888"/>
                  </a:lnTo>
                  <a:lnTo>
                    <a:pt x="543698" y="2217155"/>
                  </a:lnTo>
                  <a:lnTo>
                    <a:pt x="568411" y="2178320"/>
                  </a:lnTo>
                  <a:lnTo>
                    <a:pt x="610777" y="2174789"/>
                  </a:lnTo>
                  <a:lnTo>
                    <a:pt x="649613" y="2111240"/>
                  </a:lnTo>
                  <a:lnTo>
                    <a:pt x="649613" y="2061813"/>
                  </a:lnTo>
                  <a:lnTo>
                    <a:pt x="593125" y="2005325"/>
                  </a:lnTo>
                  <a:lnTo>
                    <a:pt x="557820" y="1959429"/>
                  </a:lnTo>
                  <a:lnTo>
                    <a:pt x="536637" y="1899410"/>
                  </a:lnTo>
                  <a:lnTo>
                    <a:pt x="533106" y="1853514"/>
                  </a:lnTo>
                  <a:lnTo>
                    <a:pt x="561350" y="1807617"/>
                  </a:lnTo>
                  <a:lnTo>
                    <a:pt x="557820" y="1772312"/>
                  </a:lnTo>
                  <a:lnTo>
                    <a:pt x="550759" y="1729946"/>
                  </a:lnTo>
                  <a:lnTo>
                    <a:pt x="554289" y="1694641"/>
                  </a:lnTo>
                  <a:lnTo>
                    <a:pt x="579003" y="1673458"/>
                  </a:lnTo>
                  <a:lnTo>
                    <a:pt x="621369" y="1694641"/>
                  </a:lnTo>
                  <a:lnTo>
                    <a:pt x="649613" y="1708763"/>
                  </a:lnTo>
                  <a:lnTo>
                    <a:pt x="649613" y="1669928"/>
                  </a:lnTo>
                  <a:lnTo>
                    <a:pt x="649613" y="1624031"/>
                  </a:lnTo>
                  <a:lnTo>
                    <a:pt x="677857" y="1574604"/>
                  </a:lnTo>
                  <a:lnTo>
                    <a:pt x="621369" y="1507525"/>
                  </a:lnTo>
                  <a:lnTo>
                    <a:pt x="600186" y="1447506"/>
                  </a:lnTo>
                  <a:lnTo>
                    <a:pt x="568411" y="1451037"/>
                  </a:lnTo>
                  <a:lnTo>
                    <a:pt x="540167" y="1433384"/>
                  </a:lnTo>
                  <a:lnTo>
                    <a:pt x="561350" y="1401610"/>
                  </a:lnTo>
                  <a:lnTo>
                    <a:pt x="547228" y="1366305"/>
                  </a:lnTo>
                  <a:lnTo>
                    <a:pt x="494271" y="1323938"/>
                  </a:lnTo>
                  <a:lnTo>
                    <a:pt x="413069" y="1256859"/>
                  </a:lnTo>
                  <a:lnTo>
                    <a:pt x="398947" y="1200371"/>
                  </a:lnTo>
                  <a:lnTo>
                    <a:pt x="420130" y="1066212"/>
                  </a:lnTo>
                  <a:lnTo>
                    <a:pt x="384825" y="988541"/>
                  </a:lnTo>
                  <a:lnTo>
                    <a:pt x="342459" y="879095"/>
                  </a:lnTo>
                  <a:lnTo>
                    <a:pt x="335398" y="773180"/>
                  </a:lnTo>
                  <a:lnTo>
                    <a:pt x="331868" y="695509"/>
                  </a:lnTo>
                  <a:lnTo>
                    <a:pt x="285971" y="660204"/>
                  </a:lnTo>
                  <a:lnTo>
                    <a:pt x="176526" y="586064"/>
                  </a:lnTo>
                  <a:lnTo>
                    <a:pt x="0" y="529576"/>
                  </a:lnTo>
                  <a:lnTo>
                    <a:pt x="3531" y="0"/>
                  </a:lnTo>
                  <a:lnTo>
                    <a:pt x="3290428" y="1288633"/>
                  </a:lnTo>
                  <a:close/>
                </a:path>
              </a:pathLst>
            </a:custGeom>
            <a:solidFill>
              <a:srgbClr val="92D050">
                <a:alpha val="50000"/>
              </a:srgb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4411161" y="3407406"/>
              <a:ext cx="1676896" cy="2099844"/>
            </a:xfrm>
            <a:custGeom>
              <a:avLst/>
              <a:gdLst>
                <a:gd name="connsiteX0" fmla="*/ 1265863 w 1676896"/>
                <a:gd name="connsiteY0" fmla="*/ 0 h 2099844"/>
                <a:gd name="connsiteX1" fmla="*/ 1066303 w 1676896"/>
                <a:gd name="connsiteY1" fmla="*/ 2978 h 2099844"/>
                <a:gd name="connsiteX2" fmla="*/ 1015669 w 1676896"/>
                <a:gd name="connsiteY2" fmla="*/ 23828 h 2099844"/>
                <a:gd name="connsiteX3" fmla="*/ 932271 w 1676896"/>
                <a:gd name="connsiteY3" fmla="*/ 23828 h 2099844"/>
                <a:gd name="connsiteX4" fmla="*/ 875679 w 1676896"/>
                <a:gd name="connsiteY4" fmla="*/ 35742 h 2099844"/>
                <a:gd name="connsiteX5" fmla="*/ 813131 w 1676896"/>
                <a:gd name="connsiteY5" fmla="*/ 23828 h 2099844"/>
                <a:gd name="connsiteX6" fmla="*/ 765475 w 1676896"/>
                <a:gd name="connsiteY6" fmla="*/ 29785 h 2099844"/>
                <a:gd name="connsiteX7" fmla="*/ 729733 w 1676896"/>
                <a:gd name="connsiteY7" fmla="*/ 38720 h 2099844"/>
                <a:gd name="connsiteX8" fmla="*/ 577829 w 1676896"/>
                <a:gd name="connsiteY8" fmla="*/ 38720 h 2099844"/>
                <a:gd name="connsiteX9" fmla="*/ 548044 w 1676896"/>
                <a:gd name="connsiteY9" fmla="*/ 86376 h 2099844"/>
                <a:gd name="connsiteX10" fmla="*/ 536130 w 1676896"/>
                <a:gd name="connsiteY10" fmla="*/ 110204 h 2099844"/>
                <a:gd name="connsiteX11" fmla="*/ 497410 w 1676896"/>
                <a:gd name="connsiteY11" fmla="*/ 104247 h 2099844"/>
                <a:gd name="connsiteX12" fmla="*/ 473582 w 1676896"/>
                <a:gd name="connsiteY12" fmla="*/ 125097 h 2099844"/>
                <a:gd name="connsiteX13" fmla="*/ 416990 w 1676896"/>
                <a:gd name="connsiteY13" fmla="*/ 95312 h 2099844"/>
                <a:gd name="connsiteX14" fmla="*/ 357420 w 1676896"/>
                <a:gd name="connsiteY14" fmla="*/ 65527 h 2099844"/>
                <a:gd name="connsiteX15" fmla="*/ 271044 w 1676896"/>
                <a:gd name="connsiteY15" fmla="*/ 35742 h 2099844"/>
                <a:gd name="connsiteX16" fmla="*/ 217431 w 1676896"/>
                <a:gd name="connsiteY16" fmla="*/ 20849 h 2099844"/>
                <a:gd name="connsiteX17" fmla="*/ 160839 w 1676896"/>
                <a:gd name="connsiteY17" fmla="*/ 68505 h 2099844"/>
                <a:gd name="connsiteX18" fmla="*/ 131054 w 1676896"/>
                <a:gd name="connsiteY18" fmla="*/ 122118 h 2099844"/>
                <a:gd name="connsiteX19" fmla="*/ 74462 w 1676896"/>
                <a:gd name="connsiteY19" fmla="*/ 163817 h 2099844"/>
                <a:gd name="connsiteX20" fmla="*/ 41699 w 1676896"/>
                <a:gd name="connsiteY20" fmla="*/ 163817 h 2099844"/>
                <a:gd name="connsiteX21" fmla="*/ 20849 w 1676896"/>
                <a:gd name="connsiteY21" fmla="*/ 211473 h 2099844"/>
                <a:gd name="connsiteX22" fmla="*/ 20849 w 1676896"/>
                <a:gd name="connsiteY22" fmla="*/ 211473 h 2099844"/>
                <a:gd name="connsiteX23" fmla="*/ 0 w 1676896"/>
                <a:gd name="connsiteY23" fmla="*/ 247215 h 2099844"/>
                <a:gd name="connsiteX24" fmla="*/ 41699 w 1676896"/>
                <a:gd name="connsiteY24" fmla="*/ 297850 h 2099844"/>
                <a:gd name="connsiteX25" fmla="*/ 80419 w 1676896"/>
                <a:gd name="connsiteY25" fmla="*/ 345506 h 2099844"/>
                <a:gd name="connsiteX26" fmla="*/ 98290 w 1676896"/>
                <a:gd name="connsiteY26" fmla="*/ 372313 h 2099844"/>
                <a:gd name="connsiteX27" fmla="*/ 89355 w 1676896"/>
                <a:gd name="connsiteY27" fmla="*/ 399119 h 2099844"/>
                <a:gd name="connsiteX28" fmla="*/ 65527 w 1676896"/>
                <a:gd name="connsiteY28" fmla="*/ 431883 h 2099844"/>
                <a:gd name="connsiteX29" fmla="*/ 23828 w 1676896"/>
                <a:gd name="connsiteY29" fmla="*/ 488474 h 2099844"/>
                <a:gd name="connsiteX30" fmla="*/ 23828 w 1676896"/>
                <a:gd name="connsiteY30" fmla="*/ 518259 h 2099844"/>
                <a:gd name="connsiteX31" fmla="*/ 17871 w 1676896"/>
                <a:gd name="connsiteY31" fmla="*/ 545066 h 2099844"/>
                <a:gd name="connsiteX32" fmla="*/ 5957 w 1676896"/>
                <a:gd name="connsiteY32" fmla="*/ 562937 h 2099844"/>
                <a:gd name="connsiteX33" fmla="*/ 8935 w 1676896"/>
                <a:gd name="connsiteY33" fmla="*/ 589743 h 2099844"/>
                <a:gd name="connsiteX34" fmla="*/ 23828 w 1676896"/>
                <a:gd name="connsiteY34" fmla="*/ 616550 h 2099844"/>
                <a:gd name="connsiteX35" fmla="*/ 83398 w 1676896"/>
                <a:gd name="connsiteY35" fmla="*/ 640378 h 2099844"/>
                <a:gd name="connsiteX36" fmla="*/ 139989 w 1676896"/>
                <a:gd name="connsiteY36" fmla="*/ 670163 h 2099844"/>
                <a:gd name="connsiteX37" fmla="*/ 178710 w 1676896"/>
                <a:gd name="connsiteY37" fmla="*/ 637399 h 2099844"/>
                <a:gd name="connsiteX38" fmla="*/ 217431 w 1676896"/>
                <a:gd name="connsiteY38" fmla="*/ 619528 h 2099844"/>
                <a:gd name="connsiteX39" fmla="*/ 256151 w 1676896"/>
                <a:gd name="connsiteY39" fmla="*/ 607614 h 2099844"/>
                <a:gd name="connsiteX40" fmla="*/ 300829 w 1676896"/>
                <a:gd name="connsiteY40" fmla="*/ 661227 h 2099844"/>
                <a:gd name="connsiteX41" fmla="*/ 327635 w 1676896"/>
                <a:gd name="connsiteY41" fmla="*/ 646335 h 2099844"/>
                <a:gd name="connsiteX42" fmla="*/ 363377 w 1676896"/>
                <a:gd name="connsiteY42" fmla="*/ 658249 h 2099844"/>
                <a:gd name="connsiteX43" fmla="*/ 366356 w 1676896"/>
                <a:gd name="connsiteY43" fmla="*/ 708883 h 2099844"/>
                <a:gd name="connsiteX44" fmla="*/ 411033 w 1676896"/>
                <a:gd name="connsiteY44" fmla="*/ 732711 h 2099844"/>
                <a:gd name="connsiteX45" fmla="*/ 449754 w 1676896"/>
                <a:gd name="connsiteY45" fmla="*/ 774410 h 2099844"/>
                <a:gd name="connsiteX46" fmla="*/ 571872 w 1676896"/>
                <a:gd name="connsiteY46" fmla="*/ 839937 h 2099844"/>
                <a:gd name="connsiteX47" fmla="*/ 530173 w 1676896"/>
                <a:gd name="connsiteY47" fmla="*/ 759518 h 2099844"/>
                <a:gd name="connsiteX48" fmla="*/ 568894 w 1676896"/>
                <a:gd name="connsiteY48" fmla="*/ 747604 h 2099844"/>
                <a:gd name="connsiteX49" fmla="*/ 637399 w 1676896"/>
                <a:gd name="connsiteY49" fmla="*/ 878658 h 2099844"/>
                <a:gd name="connsiteX50" fmla="*/ 607614 w 1676896"/>
                <a:gd name="connsiteY50" fmla="*/ 914400 h 2099844"/>
                <a:gd name="connsiteX51" fmla="*/ 586765 w 1676896"/>
                <a:gd name="connsiteY51" fmla="*/ 968013 h 2099844"/>
                <a:gd name="connsiteX52" fmla="*/ 613571 w 1676896"/>
                <a:gd name="connsiteY52" fmla="*/ 1054389 h 2099844"/>
                <a:gd name="connsiteX53" fmla="*/ 634421 w 1676896"/>
                <a:gd name="connsiteY53" fmla="*/ 1185444 h 2099844"/>
                <a:gd name="connsiteX54" fmla="*/ 643356 w 1676896"/>
                <a:gd name="connsiteY54" fmla="*/ 1271820 h 2099844"/>
                <a:gd name="connsiteX55" fmla="*/ 664206 w 1676896"/>
                <a:gd name="connsiteY55" fmla="*/ 1358197 h 2099844"/>
                <a:gd name="connsiteX56" fmla="*/ 696969 w 1676896"/>
                <a:gd name="connsiteY56" fmla="*/ 1414788 h 2099844"/>
                <a:gd name="connsiteX57" fmla="*/ 789303 w 1676896"/>
                <a:gd name="connsiteY57" fmla="*/ 1474358 h 2099844"/>
                <a:gd name="connsiteX58" fmla="*/ 813131 w 1676896"/>
                <a:gd name="connsiteY58" fmla="*/ 1533928 h 2099844"/>
                <a:gd name="connsiteX59" fmla="*/ 923335 w 1676896"/>
                <a:gd name="connsiteY59" fmla="*/ 1602434 h 2099844"/>
                <a:gd name="connsiteX60" fmla="*/ 970991 w 1676896"/>
                <a:gd name="connsiteY60" fmla="*/ 1536907 h 2099844"/>
                <a:gd name="connsiteX61" fmla="*/ 1012690 w 1676896"/>
                <a:gd name="connsiteY61" fmla="*/ 1489251 h 2099844"/>
                <a:gd name="connsiteX62" fmla="*/ 1045454 w 1676896"/>
                <a:gd name="connsiteY62" fmla="*/ 1483294 h 2099844"/>
                <a:gd name="connsiteX63" fmla="*/ 1030561 w 1676896"/>
                <a:gd name="connsiteY63" fmla="*/ 1530950 h 2099844"/>
                <a:gd name="connsiteX64" fmla="*/ 1134809 w 1676896"/>
                <a:gd name="connsiteY64" fmla="*/ 1551799 h 2099844"/>
                <a:gd name="connsiteX65" fmla="*/ 1176508 w 1676896"/>
                <a:gd name="connsiteY65" fmla="*/ 1605412 h 2099844"/>
                <a:gd name="connsiteX66" fmla="*/ 1146723 w 1676896"/>
                <a:gd name="connsiteY66" fmla="*/ 1706681 h 2099844"/>
                <a:gd name="connsiteX67" fmla="*/ 1048432 w 1676896"/>
                <a:gd name="connsiteY67" fmla="*/ 1891348 h 2099844"/>
                <a:gd name="connsiteX68" fmla="*/ 1033540 w 1676896"/>
                <a:gd name="connsiteY68" fmla="*/ 1933047 h 2099844"/>
                <a:gd name="connsiteX69" fmla="*/ 1030561 w 1676896"/>
                <a:gd name="connsiteY69" fmla="*/ 1974746 h 2099844"/>
                <a:gd name="connsiteX70" fmla="*/ 1021626 w 1676896"/>
                <a:gd name="connsiteY70" fmla="*/ 2004531 h 2099844"/>
                <a:gd name="connsiteX71" fmla="*/ 1063325 w 1676896"/>
                <a:gd name="connsiteY71" fmla="*/ 2037295 h 2099844"/>
                <a:gd name="connsiteX72" fmla="*/ 1084175 w 1676896"/>
                <a:gd name="connsiteY72" fmla="*/ 2073037 h 2099844"/>
                <a:gd name="connsiteX73" fmla="*/ 1143745 w 1676896"/>
                <a:gd name="connsiteY73" fmla="*/ 2099844 h 2099844"/>
                <a:gd name="connsiteX74" fmla="*/ 1170551 w 1676896"/>
                <a:gd name="connsiteY74" fmla="*/ 2052187 h 2099844"/>
                <a:gd name="connsiteX75" fmla="*/ 1182465 w 1676896"/>
                <a:gd name="connsiteY75" fmla="*/ 2013467 h 2099844"/>
                <a:gd name="connsiteX76" fmla="*/ 1197358 w 1676896"/>
                <a:gd name="connsiteY76" fmla="*/ 1992617 h 2099844"/>
                <a:gd name="connsiteX77" fmla="*/ 1325433 w 1676896"/>
                <a:gd name="connsiteY77" fmla="*/ 1995596 h 2099844"/>
                <a:gd name="connsiteX78" fmla="*/ 1289691 w 1676896"/>
                <a:gd name="connsiteY78" fmla="*/ 1959854 h 2099844"/>
                <a:gd name="connsiteX79" fmla="*/ 1319476 w 1676896"/>
                <a:gd name="connsiteY79" fmla="*/ 1861563 h 2099844"/>
                <a:gd name="connsiteX80" fmla="*/ 1352240 w 1676896"/>
                <a:gd name="connsiteY80" fmla="*/ 1822843 h 2099844"/>
                <a:gd name="connsiteX81" fmla="*/ 1480315 w 1676896"/>
                <a:gd name="connsiteY81" fmla="*/ 1769230 h 2099844"/>
                <a:gd name="connsiteX82" fmla="*/ 1429681 w 1676896"/>
                <a:gd name="connsiteY82" fmla="*/ 1703703 h 2099844"/>
                <a:gd name="connsiteX83" fmla="*/ 1480315 w 1676896"/>
                <a:gd name="connsiteY83" fmla="*/ 1629240 h 2099844"/>
                <a:gd name="connsiteX84" fmla="*/ 1545842 w 1676896"/>
                <a:gd name="connsiteY84" fmla="*/ 1575627 h 2099844"/>
                <a:gd name="connsiteX85" fmla="*/ 1590520 w 1676896"/>
                <a:gd name="connsiteY85" fmla="*/ 1560735 h 2099844"/>
                <a:gd name="connsiteX86" fmla="*/ 1623283 w 1676896"/>
                <a:gd name="connsiteY86" fmla="*/ 1527971 h 2099844"/>
                <a:gd name="connsiteX87" fmla="*/ 1605412 w 1676896"/>
                <a:gd name="connsiteY87" fmla="*/ 1483294 h 2099844"/>
                <a:gd name="connsiteX88" fmla="*/ 1664982 w 1676896"/>
                <a:gd name="connsiteY88" fmla="*/ 1432659 h 2099844"/>
                <a:gd name="connsiteX89" fmla="*/ 1676896 w 1676896"/>
                <a:gd name="connsiteY89" fmla="*/ 1385003 h 2099844"/>
                <a:gd name="connsiteX90" fmla="*/ 1527971 w 1676896"/>
                <a:gd name="connsiteY90" fmla="*/ 1277777 h 2099844"/>
                <a:gd name="connsiteX91" fmla="*/ 1548821 w 1676896"/>
                <a:gd name="connsiteY91" fmla="*/ 1200336 h 2099844"/>
                <a:gd name="connsiteX92" fmla="*/ 1575627 w 1676896"/>
                <a:gd name="connsiteY92" fmla="*/ 1122895 h 2099844"/>
                <a:gd name="connsiteX93" fmla="*/ 1602434 w 1676896"/>
                <a:gd name="connsiteY93" fmla="*/ 1096088 h 2099844"/>
                <a:gd name="connsiteX94" fmla="*/ 1626262 w 1676896"/>
                <a:gd name="connsiteY94" fmla="*/ 1072260 h 2099844"/>
                <a:gd name="connsiteX95" fmla="*/ 1611369 w 1676896"/>
                <a:gd name="connsiteY95" fmla="*/ 1024604 h 2099844"/>
                <a:gd name="connsiteX96" fmla="*/ 1566692 w 1676896"/>
                <a:gd name="connsiteY96" fmla="*/ 1069282 h 2099844"/>
                <a:gd name="connsiteX97" fmla="*/ 1504143 w 1676896"/>
                <a:gd name="connsiteY97" fmla="*/ 1063325 h 2099844"/>
                <a:gd name="connsiteX98" fmla="*/ 1426702 w 1676896"/>
                <a:gd name="connsiteY98" fmla="*/ 1096088 h 2099844"/>
                <a:gd name="connsiteX99" fmla="*/ 1376068 w 1676896"/>
                <a:gd name="connsiteY99" fmla="*/ 1140766 h 2099844"/>
                <a:gd name="connsiteX100" fmla="*/ 1322455 w 1676896"/>
                <a:gd name="connsiteY100" fmla="*/ 1185444 h 2099844"/>
                <a:gd name="connsiteX101" fmla="*/ 1253949 w 1676896"/>
                <a:gd name="connsiteY101" fmla="*/ 1236078 h 2099844"/>
                <a:gd name="connsiteX102" fmla="*/ 1215229 w 1676896"/>
                <a:gd name="connsiteY102" fmla="*/ 1280756 h 2099844"/>
                <a:gd name="connsiteX103" fmla="*/ 1176508 w 1676896"/>
                <a:gd name="connsiteY103" fmla="*/ 1292670 h 2099844"/>
                <a:gd name="connsiteX104" fmla="*/ 1149702 w 1676896"/>
                <a:gd name="connsiteY104" fmla="*/ 1349261 h 2099844"/>
                <a:gd name="connsiteX105" fmla="*/ 1128852 w 1676896"/>
                <a:gd name="connsiteY105" fmla="*/ 1385003 h 2099844"/>
                <a:gd name="connsiteX106" fmla="*/ 1099067 w 1676896"/>
                <a:gd name="connsiteY106" fmla="*/ 1399896 h 2099844"/>
                <a:gd name="connsiteX107" fmla="*/ 1099067 w 1676896"/>
                <a:gd name="connsiteY107" fmla="*/ 1423724 h 2099844"/>
                <a:gd name="connsiteX108" fmla="*/ 1033540 w 1676896"/>
                <a:gd name="connsiteY108" fmla="*/ 1423724 h 2099844"/>
                <a:gd name="connsiteX109" fmla="*/ 997798 w 1676896"/>
                <a:gd name="connsiteY109" fmla="*/ 1373089 h 2099844"/>
                <a:gd name="connsiteX110" fmla="*/ 926314 w 1676896"/>
                <a:gd name="connsiteY110" fmla="*/ 1349261 h 2099844"/>
                <a:gd name="connsiteX111" fmla="*/ 899507 w 1676896"/>
                <a:gd name="connsiteY111" fmla="*/ 1310541 h 2099844"/>
                <a:gd name="connsiteX112" fmla="*/ 932271 w 1676896"/>
                <a:gd name="connsiteY112" fmla="*/ 1259906 h 2099844"/>
                <a:gd name="connsiteX113" fmla="*/ 1024604 w 1676896"/>
                <a:gd name="connsiteY113" fmla="*/ 1119916 h 2099844"/>
                <a:gd name="connsiteX114" fmla="*/ 1247992 w 1676896"/>
                <a:gd name="connsiteY114" fmla="*/ 708883 h 2099844"/>
                <a:gd name="connsiteX115" fmla="*/ 1170551 w 1676896"/>
                <a:gd name="connsiteY115" fmla="*/ 649313 h 2099844"/>
                <a:gd name="connsiteX116" fmla="*/ 1113960 w 1676896"/>
                <a:gd name="connsiteY116" fmla="*/ 589743 h 2099844"/>
                <a:gd name="connsiteX117" fmla="*/ 1131831 w 1676896"/>
                <a:gd name="connsiteY117" fmla="*/ 559958 h 2099844"/>
                <a:gd name="connsiteX118" fmla="*/ 1143745 w 1676896"/>
                <a:gd name="connsiteY118" fmla="*/ 503367 h 2099844"/>
                <a:gd name="connsiteX119" fmla="*/ 1128852 w 1676896"/>
                <a:gd name="connsiteY119" fmla="*/ 467625 h 2099844"/>
                <a:gd name="connsiteX120" fmla="*/ 1146723 w 1676896"/>
                <a:gd name="connsiteY120" fmla="*/ 419969 h 2099844"/>
                <a:gd name="connsiteX121" fmla="*/ 1182465 w 1676896"/>
                <a:gd name="connsiteY121" fmla="*/ 399119 h 2099844"/>
                <a:gd name="connsiteX122" fmla="*/ 1233100 w 1676896"/>
                <a:gd name="connsiteY122" fmla="*/ 416990 h 2099844"/>
                <a:gd name="connsiteX123" fmla="*/ 1301605 w 1676896"/>
                <a:gd name="connsiteY123" fmla="*/ 372313 h 2099844"/>
                <a:gd name="connsiteX124" fmla="*/ 1334369 w 1676896"/>
                <a:gd name="connsiteY124" fmla="*/ 345506 h 2099844"/>
                <a:gd name="connsiteX125" fmla="*/ 1399896 w 1676896"/>
                <a:gd name="connsiteY125" fmla="*/ 247215 h 2099844"/>
                <a:gd name="connsiteX126" fmla="*/ 1414788 w 1676896"/>
                <a:gd name="connsiteY126" fmla="*/ 151903 h 2099844"/>
                <a:gd name="connsiteX127" fmla="*/ 1399896 w 1676896"/>
                <a:gd name="connsiteY127" fmla="*/ 125097 h 2099844"/>
                <a:gd name="connsiteX128" fmla="*/ 1319476 w 1676896"/>
                <a:gd name="connsiteY128" fmla="*/ 77441 h 2099844"/>
                <a:gd name="connsiteX129" fmla="*/ 1298627 w 1676896"/>
                <a:gd name="connsiteY129" fmla="*/ 41699 h 2099844"/>
                <a:gd name="connsiteX130" fmla="*/ 1265863 w 1676896"/>
                <a:gd name="connsiteY130" fmla="*/ 0 h 209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676896" h="2099844">
                  <a:moveTo>
                    <a:pt x="1265863" y="0"/>
                  </a:moveTo>
                  <a:lnTo>
                    <a:pt x="1066303" y="2978"/>
                  </a:lnTo>
                  <a:lnTo>
                    <a:pt x="1015669" y="23828"/>
                  </a:lnTo>
                  <a:lnTo>
                    <a:pt x="932271" y="23828"/>
                  </a:lnTo>
                  <a:lnTo>
                    <a:pt x="875679" y="35742"/>
                  </a:lnTo>
                  <a:lnTo>
                    <a:pt x="813131" y="23828"/>
                  </a:lnTo>
                  <a:lnTo>
                    <a:pt x="765475" y="29785"/>
                  </a:lnTo>
                  <a:lnTo>
                    <a:pt x="729733" y="38720"/>
                  </a:lnTo>
                  <a:lnTo>
                    <a:pt x="577829" y="38720"/>
                  </a:lnTo>
                  <a:lnTo>
                    <a:pt x="548044" y="86376"/>
                  </a:lnTo>
                  <a:lnTo>
                    <a:pt x="536130" y="110204"/>
                  </a:lnTo>
                  <a:lnTo>
                    <a:pt x="497410" y="104247"/>
                  </a:lnTo>
                  <a:lnTo>
                    <a:pt x="473582" y="125097"/>
                  </a:lnTo>
                  <a:lnTo>
                    <a:pt x="416990" y="95312"/>
                  </a:lnTo>
                  <a:lnTo>
                    <a:pt x="357420" y="65527"/>
                  </a:lnTo>
                  <a:lnTo>
                    <a:pt x="271044" y="35742"/>
                  </a:lnTo>
                  <a:lnTo>
                    <a:pt x="217431" y="20849"/>
                  </a:lnTo>
                  <a:lnTo>
                    <a:pt x="160839" y="68505"/>
                  </a:lnTo>
                  <a:lnTo>
                    <a:pt x="131054" y="122118"/>
                  </a:lnTo>
                  <a:lnTo>
                    <a:pt x="74462" y="163817"/>
                  </a:lnTo>
                  <a:lnTo>
                    <a:pt x="41699" y="163817"/>
                  </a:lnTo>
                  <a:lnTo>
                    <a:pt x="20849" y="211473"/>
                  </a:lnTo>
                  <a:lnTo>
                    <a:pt x="20849" y="211473"/>
                  </a:lnTo>
                  <a:lnTo>
                    <a:pt x="0" y="247215"/>
                  </a:lnTo>
                  <a:lnTo>
                    <a:pt x="41699" y="297850"/>
                  </a:lnTo>
                  <a:lnTo>
                    <a:pt x="80419" y="345506"/>
                  </a:lnTo>
                  <a:lnTo>
                    <a:pt x="98290" y="372313"/>
                  </a:lnTo>
                  <a:lnTo>
                    <a:pt x="89355" y="399119"/>
                  </a:lnTo>
                  <a:lnTo>
                    <a:pt x="65527" y="431883"/>
                  </a:lnTo>
                  <a:lnTo>
                    <a:pt x="23828" y="488474"/>
                  </a:lnTo>
                  <a:lnTo>
                    <a:pt x="23828" y="518259"/>
                  </a:lnTo>
                  <a:lnTo>
                    <a:pt x="17871" y="545066"/>
                  </a:lnTo>
                  <a:lnTo>
                    <a:pt x="5957" y="562937"/>
                  </a:lnTo>
                  <a:lnTo>
                    <a:pt x="8935" y="589743"/>
                  </a:lnTo>
                  <a:lnTo>
                    <a:pt x="23828" y="616550"/>
                  </a:lnTo>
                  <a:lnTo>
                    <a:pt x="83398" y="640378"/>
                  </a:lnTo>
                  <a:lnTo>
                    <a:pt x="139989" y="670163"/>
                  </a:lnTo>
                  <a:lnTo>
                    <a:pt x="178710" y="637399"/>
                  </a:lnTo>
                  <a:lnTo>
                    <a:pt x="217431" y="619528"/>
                  </a:lnTo>
                  <a:lnTo>
                    <a:pt x="256151" y="607614"/>
                  </a:lnTo>
                  <a:lnTo>
                    <a:pt x="300829" y="661227"/>
                  </a:lnTo>
                  <a:lnTo>
                    <a:pt x="327635" y="646335"/>
                  </a:lnTo>
                  <a:lnTo>
                    <a:pt x="363377" y="658249"/>
                  </a:lnTo>
                  <a:lnTo>
                    <a:pt x="366356" y="708883"/>
                  </a:lnTo>
                  <a:lnTo>
                    <a:pt x="411033" y="732711"/>
                  </a:lnTo>
                  <a:lnTo>
                    <a:pt x="449754" y="774410"/>
                  </a:lnTo>
                  <a:lnTo>
                    <a:pt x="571872" y="839937"/>
                  </a:lnTo>
                  <a:lnTo>
                    <a:pt x="530173" y="759518"/>
                  </a:lnTo>
                  <a:lnTo>
                    <a:pt x="568894" y="747604"/>
                  </a:lnTo>
                  <a:lnTo>
                    <a:pt x="637399" y="878658"/>
                  </a:lnTo>
                  <a:lnTo>
                    <a:pt x="607614" y="914400"/>
                  </a:lnTo>
                  <a:lnTo>
                    <a:pt x="586765" y="968013"/>
                  </a:lnTo>
                  <a:lnTo>
                    <a:pt x="613571" y="1054389"/>
                  </a:lnTo>
                  <a:lnTo>
                    <a:pt x="634421" y="1185444"/>
                  </a:lnTo>
                  <a:lnTo>
                    <a:pt x="643356" y="1271820"/>
                  </a:lnTo>
                  <a:lnTo>
                    <a:pt x="664206" y="1358197"/>
                  </a:lnTo>
                  <a:lnTo>
                    <a:pt x="696969" y="1414788"/>
                  </a:lnTo>
                  <a:lnTo>
                    <a:pt x="789303" y="1474358"/>
                  </a:lnTo>
                  <a:lnTo>
                    <a:pt x="813131" y="1533928"/>
                  </a:lnTo>
                  <a:lnTo>
                    <a:pt x="923335" y="1602434"/>
                  </a:lnTo>
                  <a:lnTo>
                    <a:pt x="970991" y="1536907"/>
                  </a:lnTo>
                  <a:lnTo>
                    <a:pt x="1012690" y="1489251"/>
                  </a:lnTo>
                  <a:lnTo>
                    <a:pt x="1045454" y="1483294"/>
                  </a:lnTo>
                  <a:lnTo>
                    <a:pt x="1030561" y="1530950"/>
                  </a:lnTo>
                  <a:lnTo>
                    <a:pt x="1134809" y="1551799"/>
                  </a:lnTo>
                  <a:lnTo>
                    <a:pt x="1176508" y="1605412"/>
                  </a:lnTo>
                  <a:lnTo>
                    <a:pt x="1146723" y="1706681"/>
                  </a:lnTo>
                  <a:lnTo>
                    <a:pt x="1048432" y="1891348"/>
                  </a:lnTo>
                  <a:lnTo>
                    <a:pt x="1033540" y="1933047"/>
                  </a:lnTo>
                  <a:lnTo>
                    <a:pt x="1030561" y="1974746"/>
                  </a:lnTo>
                  <a:lnTo>
                    <a:pt x="1021626" y="2004531"/>
                  </a:lnTo>
                  <a:lnTo>
                    <a:pt x="1063325" y="2037295"/>
                  </a:lnTo>
                  <a:lnTo>
                    <a:pt x="1084175" y="2073037"/>
                  </a:lnTo>
                  <a:lnTo>
                    <a:pt x="1143745" y="2099844"/>
                  </a:lnTo>
                  <a:lnTo>
                    <a:pt x="1170551" y="2052187"/>
                  </a:lnTo>
                  <a:lnTo>
                    <a:pt x="1182465" y="2013467"/>
                  </a:lnTo>
                  <a:lnTo>
                    <a:pt x="1197358" y="1992617"/>
                  </a:lnTo>
                  <a:lnTo>
                    <a:pt x="1325433" y="1995596"/>
                  </a:lnTo>
                  <a:lnTo>
                    <a:pt x="1289691" y="1959854"/>
                  </a:lnTo>
                  <a:lnTo>
                    <a:pt x="1319476" y="1861563"/>
                  </a:lnTo>
                  <a:lnTo>
                    <a:pt x="1352240" y="1822843"/>
                  </a:lnTo>
                  <a:lnTo>
                    <a:pt x="1480315" y="1769230"/>
                  </a:lnTo>
                  <a:lnTo>
                    <a:pt x="1429681" y="1703703"/>
                  </a:lnTo>
                  <a:lnTo>
                    <a:pt x="1480315" y="1629240"/>
                  </a:lnTo>
                  <a:lnTo>
                    <a:pt x="1545842" y="1575627"/>
                  </a:lnTo>
                  <a:lnTo>
                    <a:pt x="1590520" y="1560735"/>
                  </a:lnTo>
                  <a:lnTo>
                    <a:pt x="1623283" y="1527971"/>
                  </a:lnTo>
                  <a:lnTo>
                    <a:pt x="1605412" y="1483294"/>
                  </a:lnTo>
                  <a:lnTo>
                    <a:pt x="1664982" y="1432659"/>
                  </a:lnTo>
                  <a:lnTo>
                    <a:pt x="1676896" y="1385003"/>
                  </a:lnTo>
                  <a:lnTo>
                    <a:pt x="1527971" y="1277777"/>
                  </a:lnTo>
                  <a:lnTo>
                    <a:pt x="1548821" y="1200336"/>
                  </a:lnTo>
                  <a:lnTo>
                    <a:pt x="1575627" y="1122895"/>
                  </a:lnTo>
                  <a:lnTo>
                    <a:pt x="1602434" y="1096088"/>
                  </a:lnTo>
                  <a:lnTo>
                    <a:pt x="1626262" y="1072260"/>
                  </a:lnTo>
                  <a:lnTo>
                    <a:pt x="1611369" y="1024604"/>
                  </a:lnTo>
                  <a:lnTo>
                    <a:pt x="1566692" y="1069282"/>
                  </a:lnTo>
                  <a:lnTo>
                    <a:pt x="1504143" y="1063325"/>
                  </a:lnTo>
                  <a:lnTo>
                    <a:pt x="1426702" y="1096088"/>
                  </a:lnTo>
                  <a:lnTo>
                    <a:pt x="1376068" y="1140766"/>
                  </a:lnTo>
                  <a:lnTo>
                    <a:pt x="1322455" y="1185444"/>
                  </a:lnTo>
                  <a:lnTo>
                    <a:pt x="1253949" y="1236078"/>
                  </a:lnTo>
                  <a:lnTo>
                    <a:pt x="1215229" y="1280756"/>
                  </a:lnTo>
                  <a:lnTo>
                    <a:pt x="1176508" y="1292670"/>
                  </a:lnTo>
                  <a:lnTo>
                    <a:pt x="1149702" y="1349261"/>
                  </a:lnTo>
                  <a:lnTo>
                    <a:pt x="1128852" y="1385003"/>
                  </a:lnTo>
                  <a:lnTo>
                    <a:pt x="1099067" y="1399896"/>
                  </a:lnTo>
                  <a:lnTo>
                    <a:pt x="1099067" y="1423724"/>
                  </a:lnTo>
                  <a:lnTo>
                    <a:pt x="1033540" y="1423724"/>
                  </a:lnTo>
                  <a:lnTo>
                    <a:pt x="997798" y="1373089"/>
                  </a:lnTo>
                  <a:lnTo>
                    <a:pt x="926314" y="1349261"/>
                  </a:lnTo>
                  <a:lnTo>
                    <a:pt x="899507" y="1310541"/>
                  </a:lnTo>
                  <a:lnTo>
                    <a:pt x="932271" y="1259906"/>
                  </a:lnTo>
                  <a:lnTo>
                    <a:pt x="1024604" y="1119916"/>
                  </a:lnTo>
                  <a:lnTo>
                    <a:pt x="1247992" y="708883"/>
                  </a:lnTo>
                  <a:lnTo>
                    <a:pt x="1170551" y="649313"/>
                  </a:lnTo>
                  <a:lnTo>
                    <a:pt x="1113960" y="589743"/>
                  </a:lnTo>
                  <a:lnTo>
                    <a:pt x="1131831" y="559958"/>
                  </a:lnTo>
                  <a:lnTo>
                    <a:pt x="1143745" y="503367"/>
                  </a:lnTo>
                  <a:lnTo>
                    <a:pt x="1128852" y="467625"/>
                  </a:lnTo>
                  <a:lnTo>
                    <a:pt x="1146723" y="419969"/>
                  </a:lnTo>
                  <a:lnTo>
                    <a:pt x="1182465" y="399119"/>
                  </a:lnTo>
                  <a:lnTo>
                    <a:pt x="1233100" y="416990"/>
                  </a:lnTo>
                  <a:lnTo>
                    <a:pt x="1301605" y="372313"/>
                  </a:lnTo>
                  <a:lnTo>
                    <a:pt x="1334369" y="345506"/>
                  </a:lnTo>
                  <a:lnTo>
                    <a:pt x="1399896" y="247215"/>
                  </a:lnTo>
                  <a:lnTo>
                    <a:pt x="1414788" y="151903"/>
                  </a:lnTo>
                  <a:lnTo>
                    <a:pt x="1399896" y="125097"/>
                  </a:lnTo>
                  <a:lnTo>
                    <a:pt x="1319476" y="77441"/>
                  </a:lnTo>
                  <a:lnTo>
                    <a:pt x="1298627" y="41699"/>
                  </a:lnTo>
                  <a:lnTo>
                    <a:pt x="1265863" y="0"/>
                  </a:lnTo>
                  <a:close/>
                </a:path>
              </a:pathLst>
            </a:custGeom>
            <a:solidFill>
              <a:srgbClr val="FF0000">
                <a:alpha val="5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5333119" y="4106872"/>
              <a:ext cx="684479" cy="734691"/>
            </a:xfrm>
            <a:custGeom>
              <a:avLst/>
              <a:gdLst>
                <a:gd name="connsiteX0" fmla="*/ 314490 w 684479"/>
                <a:gd name="connsiteY0" fmla="*/ 0 h 734691"/>
                <a:gd name="connsiteX1" fmla="*/ 248421 w 684479"/>
                <a:gd name="connsiteY1" fmla="*/ 124210 h 734691"/>
                <a:gd name="connsiteX2" fmla="*/ 169138 w 684479"/>
                <a:gd name="connsiteY2" fmla="*/ 264277 h 734691"/>
                <a:gd name="connsiteX3" fmla="*/ 129496 w 684479"/>
                <a:gd name="connsiteY3" fmla="*/ 338275 h 734691"/>
                <a:gd name="connsiteX4" fmla="*/ 87212 w 684479"/>
                <a:gd name="connsiteY4" fmla="*/ 443986 h 734691"/>
                <a:gd name="connsiteX5" fmla="*/ 66069 w 684479"/>
                <a:gd name="connsiteY5" fmla="*/ 520626 h 734691"/>
                <a:gd name="connsiteX6" fmla="*/ 15857 w 684479"/>
                <a:gd name="connsiteY6" fmla="*/ 565553 h 734691"/>
                <a:gd name="connsiteX7" fmla="*/ 0 w 684479"/>
                <a:gd name="connsiteY7" fmla="*/ 610481 h 734691"/>
                <a:gd name="connsiteX8" fmla="*/ 5286 w 684479"/>
                <a:gd name="connsiteY8" fmla="*/ 658051 h 734691"/>
                <a:gd name="connsiteX9" fmla="*/ 58141 w 684479"/>
                <a:gd name="connsiteY9" fmla="*/ 671264 h 734691"/>
                <a:gd name="connsiteX10" fmla="*/ 95140 w 684479"/>
                <a:gd name="connsiteY10" fmla="*/ 695049 h 734691"/>
                <a:gd name="connsiteX11" fmla="*/ 124210 w 684479"/>
                <a:gd name="connsiteY11" fmla="*/ 724120 h 734691"/>
                <a:gd name="connsiteX12" fmla="*/ 145353 w 684479"/>
                <a:gd name="connsiteY12" fmla="*/ 734691 h 734691"/>
                <a:gd name="connsiteX13" fmla="*/ 184994 w 684479"/>
                <a:gd name="connsiteY13" fmla="*/ 724120 h 734691"/>
                <a:gd name="connsiteX14" fmla="*/ 190280 w 684479"/>
                <a:gd name="connsiteY14" fmla="*/ 684478 h 734691"/>
                <a:gd name="connsiteX15" fmla="*/ 219350 w 684479"/>
                <a:gd name="connsiteY15" fmla="*/ 671264 h 734691"/>
                <a:gd name="connsiteX16" fmla="*/ 251064 w 684479"/>
                <a:gd name="connsiteY16" fmla="*/ 634266 h 734691"/>
                <a:gd name="connsiteX17" fmla="*/ 277491 w 684479"/>
                <a:gd name="connsiteY17" fmla="*/ 599910 h 734691"/>
                <a:gd name="connsiteX18" fmla="*/ 330347 w 684479"/>
                <a:gd name="connsiteY18" fmla="*/ 573482 h 734691"/>
                <a:gd name="connsiteX19" fmla="*/ 362060 w 684479"/>
                <a:gd name="connsiteY19" fmla="*/ 531197 h 734691"/>
                <a:gd name="connsiteX20" fmla="*/ 412273 w 684479"/>
                <a:gd name="connsiteY20" fmla="*/ 486270 h 734691"/>
                <a:gd name="connsiteX21" fmla="*/ 465128 w 684479"/>
                <a:gd name="connsiteY21" fmla="*/ 438700 h 734691"/>
                <a:gd name="connsiteX22" fmla="*/ 520627 w 684479"/>
                <a:gd name="connsiteY22" fmla="*/ 409630 h 734691"/>
                <a:gd name="connsiteX23" fmla="*/ 589339 w 684479"/>
                <a:gd name="connsiteY23" fmla="*/ 367345 h 734691"/>
                <a:gd name="connsiteX24" fmla="*/ 621052 w 684479"/>
                <a:gd name="connsiteY24" fmla="*/ 356774 h 734691"/>
                <a:gd name="connsiteX25" fmla="*/ 671265 w 684479"/>
                <a:gd name="connsiteY25" fmla="*/ 346203 h 734691"/>
                <a:gd name="connsiteX26" fmla="*/ 684479 w 684479"/>
                <a:gd name="connsiteY26" fmla="*/ 327704 h 734691"/>
                <a:gd name="connsiteX27" fmla="*/ 668622 w 684479"/>
                <a:gd name="connsiteY27" fmla="*/ 282777 h 734691"/>
                <a:gd name="connsiteX28" fmla="*/ 665979 w 684479"/>
                <a:gd name="connsiteY28" fmla="*/ 200851 h 734691"/>
                <a:gd name="connsiteX29" fmla="*/ 644837 w 684479"/>
                <a:gd name="connsiteY29" fmla="*/ 132138 h 734691"/>
                <a:gd name="connsiteX30" fmla="*/ 623695 w 684479"/>
                <a:gd name="connsiteY30" fmla="*/ 84568 h 734691"/>
                <a:gd name="connsiteX31" fmla="*/ 594624 w 684479"/>
                <a:gd name="connsiteY31" fmla="*/ 55498 h 734691"/>
                <a:gd name="connsiteX32" fmla="*/ 549697 w 684479"/>
                <a:gd name="connsiteY32" fmla="*/ 55498 h 734691"/>
                <a:gd name="connsiteX33" fmla="*/ 533841 w 684479"/>
                <a:gd name="connsiteY33" fmla="*/ 79283 h 734691"/>
                <a:gd name="connsiteX34" fmla="*/ 488913 w 684479"/>
                <a:gd name="connsiteY34" fmla="*/ 100425 h 734691"/>
                <a:gd name="connsiteX35" fmla="*/ 430772 w 684479"/>
                <a:gd name="connsiteY35" fmla="*/ 79283 h 734691"/>
                <a:gd name="connsiteX36" fmla="*/ 314490 w 684479"/>
                <a:gd name="connsiteY36" fmla="*/ 0 h 734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84479" h="734691">
                  <a:moveTo>
                    <a:pt x="314490" y="0"/>
                  </a:moveTo>
                  <a:lnTo>
                    <a:pt x="248421" y="124210"/>
                  </a:lnTo>
                  <a:lnTo>
                    <a:pt x="169138" y="264277"/>
                  </a:lnTo>
                  <a:lnTo>
                    <a:pt x="129496" y="338275"/>
                  </a:lnTo>
                  <a:lnTo>
                    <a:pt x="87212" y="443986"/>
                  </a:lnTo>
                  <a:lnTo>
                    <a:pt x="66069" y="520626"/>
                  </a:lnTo>
                  <a:lnTo>
                    <a:pt x="15857" y="565553"/>
                  </a:lnTo>
                  <a:lnTo>
                    <a:pt x="0" y="610481"/>
                  </a:lnTo>
                  <a:lnTo>
                    <a:pt x="5286" y="658051"/>
                  </a:lnTo>
                  <a:lnTo>
                    <a:pt x="58141" y="671264"/>
                  </a:lnTo>
                  <a:lnTo>
                    <a:pt x="95140" y="695049"/>
                  </a:lnTo>
                  <a:lnTo>
                    <a:pt x="124210" y="724120"/>
                  </a:lnTo>
                  <a:lnTo>
                    <a:pt x="145353" y="734691"/>
                  </a:lnTo>
                  <a:lnTo>
                    <a:pt x="184994" y="724120"/>
                  </a:lnTo>
                  <a:lnTo>
                    <a:pt x="190280" y="684478"/>
                  </a:lnTo>
                  <a:lnTo>
                    <a:pt x="219350" y="671264"/>
                  </a:lnTo>
                  <a:lnTo>
                    <a:pt x="251064" y="634266"/>
                  </a:lnTo>
                  <a:lnTo>
                    <a:pt x="277491" y="599910"/>
                  </a:lnTo>
                  <a:lnTo>
                    <a:pt x="330347" y="573482"/>
                  </a:lnTo>
                  <a:lnTo>
                    <a:pt x="362060" y="531197"/>
                  </a:lnTo>
                  <a:lnTo>
                    <a:pt x="412273" y="486270"/>
                  </a:lnTo>
                  <a:lnTo>
                    <a:pt x="465128" y="438700"/>
                  </a:lnTo>
                  <a:lnTo>
                    <a:pt x="520627" y="409630"/>
                  </a:lnTo>
                  <a:lnTo>
                    <a:pt x="589339" y="367345"/>
                  </a:lnTo>
                  <a:lnTo>
                    <a:pt x="621052" y="356774"/>
                  </a:lnTo>
                  <a:lnTo>
                    <a:pt x="671265" y="346203"/>
                  </a:lnTo>
                  <a:lnTo>
                    <a:pt x="684479" y="327704"/>
                  </a:lnTo>
                  <a:lnTo>
                    <a:pt x="668622" y="282777"/>
                  </a:lnTo>
                  <a:lnTo>
                    <a:pt x="665979" y="200851"/>
                  </a:lnTo>
                  <a:lnTo>
                    <a:pt x="644837" y="132138"/>
                  </a:lnTo>
                  <a:lnTo>
                    <a:pt x="623695" y="84568"/>
                  </a:lnTo>
                  <a:lnTo>
                    <a:pt x="594624" y="55498"/>
                  </a:lnTo>
                  <a:lnTo>
                    <a:pt x="549697" y="55498"/>
                  </a:lnTo>
                  <a:lnTo>
                    <a:pt x="533841" y="79283"/>
                  </a:lnTo>
                  <a:lnTo>
                    <a:pt x="488913" y="100425"/>
                  </a:lnTo>
                  <a:lnTo>
                    <a:pt x="430772" y="79283"/>
                  </a:lnTo>
                  <a:lnTo>
                    <a:pt x="314490" y="0"/>
                  </a:lnTo>
                  <a:close/>
                </a:path>
              </a:pathLst>
            </a:custGeom>
            <a:solidFill>
              <a:srgbClr val="FF0000">
                <a:alpha val="5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3681428" y="4181816"/>
              <a:ext cx="1510100" cy="1483294"/>
            </a:xfrm>
            <a:custGeom>
              <a:avLst/>
              <a:gdLst>
                <a:gd name="connsiteX0" fmla="*/ 1510100 w 1510100"/>
                <a:gd name="connsiteY0" fmla="*/ 708884 h 1483294"/>
                <a:gd name="connsiteX1" fmla="*/ 1370111 w 1510100"/>
                <a:gd name="connsiteY1" fmla="*/ 908443 h 1483294"/>
                <a:gd name="connsiteX2" fmla="*/ 1292670 w 1510100"/>
                <a:gd name="connsiteY2" fmla="*/ 831002 h 1483294"/>
                <a:gd name="connsiteX3" fmla="*/ 1158637 w 1510100"/>
                <a:gd name="connsiteY3" fmla="*/ 938228 h 1483294"/>
                <a:gd name="connsiteX4" fmla="*/ 1176508 w 1510100"/>
                <a:gd name="connsiteY4" fmla="*/ 985884 h 1483294"/>
                <a:gd name="connsiteX5" fmla="*/ 1167573 w 1510100"/>
                <a:gd name="connsiteY5" fmla="*/ 1015669 h 1483294"/>
                <a:gd name="connsiteX6" fmla="*/ 1146723 w 1510100"/>
                <a:gd name="connsiteY6" fmla="*/ 1033540 h 1483294"/>
                <a:gd name="connsiteX7" fmla="*/ 1078218 w 1510100"/>
                <a:gd name="connsiteY7" fmla="*/ 1045454 h 1483294"/>
                <a:gd name="connsiteX8" fmla="*/ 1054390 w 1510100"/>
                <a:gd name="connsiteY8" fmla="*/ 1051411 h 1483294"/>
                <a:gd name="connsiteX9" fmla="*/ 997798 w 1510100"/>
                <a:gd name="connsiteY9" fmla="*/ 1182465 h 1483294"/>
                <a:gd name="connsiteX10" fmla="*/ 1045454 w 1510100"/>
                <a:gd name="connsiteY10" fmla="*/ 1224164 h 1483294"/>
                <a:gd name="connsiteX11" fmla="*/ 1084175 w 1510100"/>
                <a:gd name="connsiteY11" fmla="*/ 1271820 h 1483294"/>
                <a:gd name="connsiteX12" fmla="*/ 1096089 w 1510100"/>
                <a:gd name="connsiteY12" fmla="*/ 1313520 h 1483294"/>
                <a:gd name="connsiteX13" fmla="*/ 1051411 w 1510100"/>
                <a:gd name="connsiteY13" fmla="*/ 1343305 h 1483294"/>
                <a:gd name="connsiteX14" fmla="*/ 982906 w 1510100"/>
                <a:gd name="connsiteY14" fmla="*/ 1349262 h 1483294"/>
                <a:gd name="connsiteX15" fmla="*/ 923336 w 1510100"/>
                <a:gd name="connsiteY15" fmla="*/ 1349262 h 1483294"/>
                <a:gd name="connsiteX16" fmla="*/ 893551 w 1510100"/>
                <a:gd name="connsiteY16" fmla="*/ 1343305 h 1483294"/>
                <a:gd name="connsiteX17" fmla="*/ 866744 w 1510100"/>
                <a:gd name="connsiteY17" fmla="*/ 1376068 h 1483294"/>
                <a:gd name="connsiteX18" fmla="*/ 857808 w 1510100"/>
                <a:gd name="connsiteY18" fmla="*/ 1402875 h 1483294"/>
                <a:gd name="connsiteX19" fmla="*/ 851851 w 1510100"/>
                <a:gd name="connsiteY19" fmla="*/ 1429681 h 1483294"/>
                <a:gd name="connsiteX20" fmla="*/ 872701 w 1510100"/>
                <a:gd name="connsiteY20" fmla="*/ 1483294 h 1483294"/>
                <a:gd name="connsiteX21" fmla="*/ 679098 w 1510100"/>
                <a:gd name="connsiteY21" fmla="*/ 1474359 h 1483294"/>
                <a:gd name="connsiteX22" fmla="*/ 685055 w 1510100"/>
                <a:gd name="connsiteY22" fmla="*/ 1352240 h 1483294"/>
                <a:gd name="connsiteX23" fmla="*/ 711862 w 1510100"/>
                <a:gd name="connsiteY23" fmla="*/ 1233100 h 1483294"/>
                <a:gd name="connsiteX24" fmla="*/ 732711 w 1510100"/>
                <a:gd name="connsiteY24" fmla="*/ 1110981 h 1483294"/>
                <a:gd name="connsiteX25" fmla="*/ 744625 w 1510100"/>
                <a:gd name="connsiteY25" fmla="*/ 1012691 h 1483294"/>
                <a:gd name="connsiteX26" fmla="*/ 747604 w 1510100"/>
                <a:gd name="connsiteY26" fmla="*/ 962056 h 1483294"/>
                <a:gd name="connsiteX27" fmla="*/ 726754 w 1510100"/>
                <a:gd name="connsiteY27" fmla="*/ 923336 h 1483294"/>
                <a:gd name="connsiteX28" fmla="*/ 664206 w 1510100"/>
                <a:gd name="connsiteY28" fmla="*/ 935250 h 1483294"/>
                <a:gd name="connsiteX29" fmla="*/ 607614 w 1510100"/>
                <a:gd name="connsiteY29" fmla="*/ 938228 h 1483294"/>
                <a:gd name="connsiteX30" fmla="*/ 604636 w 1510100"/>
                <a:gd name="connsiteY30" fmla="*/ 917379 h 1483294"/>
                <a:gd name="connsiteX31" fmla="*/ 592722 w 1510100"/>
                <a:gd name="connsiteY31" fmla="*/ 866744 h 1483294"/>
                <a:gd name="connsiteX32" fmla="*/ 592722 w 1510100"/>
                <a:gd name="connsiteY32" fmla="*/ 780368 h 1483294"/>
                <a:gd name="connsiteX33" fmla="*/ 619528 w 1510100"/>
                <a:gd name="connsiteY33" fmla="*/ 723776 h 1483294"/>
                <a:gd name="connsiteX34" fmla="*/ 616550 w 1510100"/>
                <a:gd name="connsiteY34" fmla="*/ 673142 h 1483294"/>
                <a:gd name="connsiteX35" fmla="*/ 568894 w 1510100"/>
                <a:gd name="connsiteY35" fmla="*/ 634421 h 1483294"/>
                <a:gd name="connsiteX36" fmla="*/ 524216 w 1510100"/>
                <a:gd name="connsiteY36" fmla="*/ 649314 h 1483294"/>
                <a:gd name="connsiteX37" fmla="*/ 476560 w 1510100"/>
                <a:gd name="connsiteY37" fmla="*/ 655271 h 1483294"/>
                <a:gd name="connsiteX38" fmla="*/ 452732 w 1510100"/>
                <a:gd name="connsiteY38" fmla="*/ 643357 h 1483294"/>
                <a:gd name="connsiteX39" fmla="*/ 440818 w 1510100"/>
                <a:gd name="connsiteY39" fmla="*/ 613572 h 1483294"/>
                <a:gd name="connsiteX40" fmla="*/ 428904 w 1510100"/>
                <a:gd name="connsiteY40" fmla="*/ 601658 h 1483294"/>
                <a:gd name="connsiteX41" fmla="*/ 411033 w 1510100"/>
                <a:gd name="connsiteY41" fmla="*/ 598679 h 1483294"/>
                <a:gd name="connsiteX42" fmla="*/ 378270 w 1510100"/>
                <a:gd name="connsiteY42" fmla="*/ 610593 h 1483294"/>
                <a:gd name="connsiteX43" fmla="*/ 360399 w 1510100"/>
                <a:gd name="connsiteY43" fmla="*/ 583787 h 1483294"/>
                <a:gd name="connsiteX44" fmla="*/ 327635 w 1510100"/>
                <a:gd name="connsiteY44" fmla="*/ 559959 h 1483294"/>
                <a:gd name="connsiteX45" fmla="*/ 274022 w 1510100"/>
                <a:gd name="connsiteY45" fmla="*/ 559959 h 1483294"/>
                <a:gd name="connsiteX46" fmla="*/ 229345 w 1510100"/>
                <a:gd name="connsiteY46" fmla="*/ 554002 h 1483294"/>
                <a:gd name="connsiteX47" fmla="*/ 160839 w 1510100"/>
                <a:gd name="connsiteY47" fmla="*/ 610593 h 1483294"/>
                <a:gd name="connsiteX48" fmla="*/ 32764 w 1510100"/>
                <a:gd name="connsiteY48" fmla="*/ 473582 h 1483294"/>
                <a:gd name="connsiteX49" fmla="*/ 32764 w 1510100"/>
                <a:gd name="connsiteY49" fmla="*/ 411034 h 1483294"/>
                <a:gd name="connsiteX50" fmla="*/ 0 w 1510100"/>
                <a:gd name="connsiteY50" fmla="*/ 360399 h 1483294"/>
                <a:gd name="connsiteX51" fmla="*/ 50635 w 1510100"/>
                <a:gd name="connsiteY51" fmla="*/ 291893 h 1483294"/>
                <a:gd name="connsiteX52" fmla="*/ 199560 w 1510100"/>
                <a:gd name="connsiteY52" fmla="*/ 220409 h 1483294"/>
                <a:gd name="connsiteX53" fmla="*/ 339549 w 1510100"/>
                <a:gd name="connsiteY53" fmla="*/ 175732 h 1483294"/>
                <a:gd name="connsiteX54" fmla="*/ 419969 w 1510100"/>
                <a:gd name="connsiteY54" fmla="*/ 196581 h 1483294"/>
                <a:gd name="connsiteX55" fmla="*/ 491453 w 1510100"/>
                <a:gd name="connsiteY55" fmla="*/ 250194 h 1483294"/>
                <a:gd name="connsiteX56" fmla="*/ 533152 w 1510100"/>
                <a:gd name="connsiteY56" fmla="*/ 294872 h 1483294"/>
                <a:gd name="connsiteX57" fmla="*/ 589743 w 1510100"/>
                <a:gd name="connsiteY57" fmla="*/ 351463 h 1483294"/>
                <a:gd name="connsiteX58" fmla="*/ 661227 w 1510100"/>
                <a:gd name="connsiteY58" fmla="*/ 378270 h 1483294"/>
                <a:gd name="connsiteX59" fmla="*/ 720797 w 1510100"/>
                <a:gd name="connsiteY59" fmla="*/ 408055 h 1483294"/>
                <a:gd name="connsiteX60" fmla="*/ 756539 w 1510100"/>
                <a:gd name="connsiteY60" fmla="*/ 446776 h 1483294"/>
                <a:gd name="connsiteX61" fmla="*/ 792281 w 1510100"/>
                <a:gd name="connsiteY61" fmla="*/ 473582 h 1483294"/>
                <a:gd name="connsiteX62" fmla="*/ 810152 w 1510100"/>
                <a:gd name="connsiteY62" fmla="*/ 405077 h 1483294"/>
                <a:gd name="connsiteX63" fmla="*/ 819088 w 1510100"/>
                <a:gd name="connsiteY63" fmla="*/ 384227 h 1483294"/>
                <a:gd name="connsiteX64" fmla="*/ 860787 w 1510100"/>
                <a:gd name="connsiteY64" fmla="*/ 431883 h 1483294"/>
                <a:gd name="connsiteX65" fmla="*/ 872701 w 1510100"/>
                <a:gd name="connsiteY65" fmla="*/ 405077 h 1483294"/>
                <a:gd name="connsiteX66" fmla="*/ 854830 w 1510100"/>
                <a:gd name="connsiteY66" fmla="*/ 357420 h 1483294"/>
                <a:gd name="connsiteX67" fmla="*/ 911422 w 1510100"/>
                <a:gd name="connsiteY67" fmla="*/ 408055 h 1483294"/>
                <a:gd name="connsiteX68" fmla="*/ 941207 w 1510100"/>
                <a:gd name="connsiteY68" fmla="*/ 431883 h 1483294"/>
                <a:gd name="connsiteX69" fmla="*/ 962056 w 1510100"/>
                <a:gd name="connsiteY69" fmla="*/ 419969 h 1483294"/>
                <a:gd name="connsiteX70" fmla="*/ 965035 w 1510100"/>
                <a:gd name="connsiteY70" fmla="*/ 354442 h 1483294"/>
                <a:gd name="connsiteX71" fmla="*/ 982906 w 1510100"/>
                <a:gd name="connsiteY71" fmla="*/ 294872 h 1483294"/>
                <a:gd name="connsiteX72" fmla="*/ 979927 w 1510100"/>
                <a:gd name="connsiteY72" fmla="*/ 259130 h 1483294"/>
                <a:gd name="connsiteX73" fmla="*/ 973970 w 1510100"/>
                <a:gd name="connsiteY73" fmla="*/ 235302 h 1483294"/>
                <a:gd name="connsiteX74" fmla="*/ 1018648 w 1510100"/>
                <a:gd name="connsiteY74" fmla="*/ 226366 h 1483294"/>
                <a:gd name="connsiteX75" fmla="*/ 1054390 w 1510100"/>
                <a:gd name="connsiteY75" fmla="*/ 175732 h 1483294"/>
                <a:gd name="connsiteX76" fmla="*/ 1090132 w 1510100"/>
                <a:gd name="connsiteY76" fmla="*/ 128076 h 1483294"/>
                <a:gd name="connsiteX77" fmla="*/ 1119917 w 1510100"/>
                <a:gd name="connsiteY77" fmla="*/ 80420 h 1483294"/>
                <a:gd name="connsiteX78" fmla="*/ 1119917 w 1510100"/>
                <a:gd name="connsiteY78" fmla="*/ 47656 h 1483294"/>
                <a:gd name="connsiteX79" fmla="*/ 1152680 w 1510100"/>
                <a:gd name="connsiteY79" fmla="*/ 17871 h 1483294"/>
                <a:gd name="connsiteX80" fmla="*/ 1176508 w 1510100"/>
                <a:gd name="connsiteY80" fmla="*/ 0 h 1483294"/>
                <a:gd name="connsiteX81" fmla="*/ 1239057 w 1510100"/>
                <a:gd name="connsiteY81" fmla="*/ 44678 h 1483294"/>
                <a:gd name="connsiteX82" fmla="*/ 1289691 w 1510100"/>
                <a:gd name="connsiteY82" fmla="*/ 53613 h 1483294"/>
                <a:gd name="connsiteX83" fmla="*/ 1268842 w 1510100"/>
                <a:gd name="connsiteY83" fmla="*/ 2979 h 1483294"/>
                <a:gd name="connsiteX84" fmla="*/ 1268842 w 1510100"/>
                <a:gd name="connsiteY84" fmla="*/ 2979 h 1483294"/>
                <a:gd name="connsiteX85" fmla="*/ 1337347 w 1510100"/>
                <a:gd name="connsiteY85" fmla="*/ 38721 h 1483294"/>
                <a:gd name="connsiteX86" fmla="*/ 1340326 w 1510100"/>
                <a:gd name="connsiteY86" fmla="*/ 86377 h 1483294"/>
                <a:gd name="connsiteX87" fmla="*/ 1340326 w 1510100"/>
                <a:gd name="connsiteY87" fmla="*/ 134033 h 1483294"/>
                <a:gd name="connsiteX88" fmla="*/ 1310541 w 1510100"/>
                <a:gd name="connsiteY88" fmla="*/ 175732 h 1483294"/>
                <a:gd name="connsiteX89" fmla="*/ 1319476 w 1510100"/>
                <a:gd name="connsiteY89" fmla="*/ 241259 h 1483294"/>
                <a:gd name="connsiteX90" fmla="*/ 1322455 w 1510100"/>
                <a:gd name="connsiteY90" fmla="*/ 300829 h 1483294"/>
                <a:gd name="connsiteX91" fmla="*/ 1346283 w 1510100"/>
                <a:gd name="connsiteY91" fmla="*/ 387205 h 1483294"/>
                <a:gd name="connsiteX92" fmla="*/ 1373089 w 1510100"/>
                <a:gd name="connsiteY92" fmla="*/ 461668 h 1483294"/>
                <a:gd name="connsiteX93" fmla="*/ 1373089 w 1510100"/>
                <a:gd name="connsiteY93" fmla="*/ 497410 h 1483294"/>
                <a:gd name="connsiteX94" fmla="*/ 1387982 w 1510100"/>
                <a:gd name="connsiteY94" fmla="*/ 518260 h 1483294"/>
                <a:gd name="connsiteX95" fmla="*/ 1387982 w 1510100"/>
                <a:gd name="connsiteY95" fmla="*/ 548045 h 1483294"/>
                <a:gd name="connsiteX96" fmla="*/ 1385003 w 1510100"/>
                <a:gd name="connsiteY96" fmla="*/ 589744 h 1483294"/>
                <a:gd name="connsiteX97" fmla="*/ 1414788 w 1510100"/>
                <a:gd name="connsiteY97" fmla="*/ 631443 h 1483294"/>
                <a:gd name="connsiteX98" fmla="*/ 1510100 w 1510100"/>
                <a:gd name="connsiteY98" fmla="*/ 708884 h 1483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510100" h="1483294">
                  <a:moveTo>
                    <a:pt x="1510100" y="708884"/>
                  </a:moveTo>
                  <a:lnTo>
                    <a:pt x="1370111" y="908443"/>
                  </a:lnTo>
                  <a:lnTo>
                    <a:pt x="1292670" y="831002"/>
                  </a:lnTo>
                  <a:lnTo>
                    <a:pt x="1158637" y="938228"/>
                  </a:lnTo>
                  <a:lnTo>
                    <a:pt x="1176508" y="985884"/>
                  </a:lnTo>
                  <a:lnTo>
                    <a:pt x="1167573" y="1015669"/>
                  </a:lnTo>
                  <a:lnTo>
                    <a:pt x="1146723" y="1033540"/>
                  </a:lnTo>
                  <a:lnTo>
                    <a:pt x="1078218" y="1045454"/>
                  </a:lnTo>
                  <a:lnTo>
                    <a:pt x="1054390" y="1051411"/>
                  </a:lnTo>
                  <a:lnTo>
                    <a:pt x="997798" y="1182465"/>
                  </a:lnTo>
                  <a:lnTo>
                    <a:pt x="1045454" y="1224164"/>
                  </a:lnTo>
                  <a:lnTo>
                    <a:pt x="1084175" y="1271820"/>
                  </a:lnTo>
                  <a:lnTo>
                    <a:pt x="1096089" y="1313520"/>
                  </a:lnTo>
                  <a:lnTo>
                    <a:pt x="1051411" y="1343305"/>
                  </a:lnTo>
                  <a:lnTo>
                    <a:pt x="982906" y="1349262"/>
                  </a:lnTo>
                  <a:lnTo>
                    <a:pt x="923336" y="1349262"/>
                  </a:lnTo>
                  <a:lnTo>
                    <a:pt x="893551" y="1343305"/>
                  </a:lnTo>
                  <a:lnTo>
                    <a:pt x="866744" y="1376068"/>
                  </a:lnTo>
                  <a:lnTo>
                    <a:pt x="857808" y="1402875"/>
                  </a:lnTo>
                  <a:lnTo>
                    <a:pt x="851851" y="1429681"/>
                  </a:lnTo>
                  <a:lnTo>
                    <a:pt x="872701" y="1483294"/>
                  </a:lnTo>
                  <a:lnTo>
                    <a:pt x="679098" y="1474359"/>
                  </a:lnTo>
                  <a:lnTo>
                    <a:pt x="685055" y="1352240"/>
                  </a:lnTo>
                  <a:lnTo>
                    <a:pt x="711862" y="1233100"/>
                  </a:lnTo>
                  <a:lnTo>
                    <a:pt x="732711" y="1110981"/>
                  </a:lnTo>
                  <a:lnTo>
                    <a:pt x="744625" y="1012691"/>
                  </a:lnTo>
                  <a:lnTo>
                    <a:pt x="747604" y="962056"/>
                  </a:lnTo>
                  <a:lnTo>
                    <a:pt x="726754" y="923336"/>
                  </a:lnTo>
                  <a:lnTo>
                    <a:pt x="664206" y="935250"/>
                  </a:lnTo>
                  <a:lnTo>
                    <a:pt x="607614" y="938228"/>
                  </a:lnTo>
                  <a:lnTo>
                    <a:pt x="604636" y="917379"/>
                  </a:lnTo>
                  <a:lnTo>
                    <a:pt x="592722" y="866744"/>
                  </a:lnTo>
                  <a:lnTo>
                    <a:pt x="592722" y="780368"/>
                  </a:lnTo>
                  <a:lnTo>
                    <a:pt x="619528" y="723776"/>
                  </a:lnTo>
                  <a:lnTo>
                    <a:pt x="616550" y="673142"/>
                  </a:lnTo>
                  <a:lnTo>
                    <a:pt x="568894" y="634421"/>
                  </a:lnTo>
                  <a:lnTo>
                    <a:pt x="524216" y="649314"/>
                  </a:lnTo>
                  <a:lnTo>
                    <a:pt x="476560" y="655271"/>
                  </a:lnTo>
                  <a:lnTo>
                    <a:pt x="452732" y="643357"/>
                  </a:lnTo>
                  <a:lnTo>
                    <a:pt x="440818" y="613572"/>
                  </a:lnTo>
                  <a:lnTo>
                    <a:pt x="428904" y="601658"/>
                  </a:lnTo>
                  <a:lnTo>
                    <a:pt x="411033" y="598679"/>
                  </a:lnTo>
                  <a:lnTo>
                    <a:pt x="378270" y="610593"/>
                  </a:lnTo>
                  <a:lnTo>
                    <a:pt x="360399" y="583787"/>
                  </a:lnTo>
                  <a:lnTo>
                    <a:pt x="327635" y="559959"/>
                  </a:lnTo>
                  <a:lnTo>
                    <a:pt x="274022" y="559959"/>
                  </a:lnTo>
                  <a:lnTo>
                    <a:pt x="229345" y="554002"/>
                  </a:lnTo>
                  <a:lnTo>
                    <a:pt x="160839" y="610593"/>
                  </a:lnTo>
                  <a:lnTo>
                    <a:pt x="32764" y="473582"/>
                  </a:lnTo>
                  <a:lnTo>
                    <a:pt x="32764" y="411034"/>
                  </a:lnTo>
                  <a:lnTo>
                    <a:pt x="0" y="360399"/>
                  </a:lnTo>
                  <a:lnTo>
                    <a:pt x="50635" y="291893"/>
                  </a:lnTo>
                  <a:lnTo>
                    <a:pt x="199560" y="220409"/>
                  </a:lnTo>
                  <a:lnTo>
                    <a:pt x="339549" y="175732"/>
                  </a:lnTo>
                  <a:lnTo>
                    <a:pt x="419969" y="196581"/>
                  </a:lnTo>
                  <a:lnTo>
                    <a:pt x="491453" y="250194"/>
                  </a:lnTo>
                  <a:lnTo>
                    <a:pt x="533152" y="294872"/>
                  </a:lnTo>
                  <a:lnTo>
                    <a:pt x="589743" y="351463"/>
                  </a:lnTo>
                  <a:lnTo>
                    <a:pt x="661227" y="378270"/>
                  </a:lnTo>
                  <a:lnTo>
                    <a:pt x="720797" y="408055"/>
                  </a:lnTo>
                  <a:lnTo>
                    <a:pt x="756539" y="446776"/>
                  </a:lnTo>
                  <a:lnTo>
                    <a:pt x="792281" y="473582"/>
                  </a:lnTo>
                  <a:lnTo>
                    <a:pt x="810152" y="405077"/>
                  </a:lnTo>
                  <a:lnTo>
                    <a:pt x="819088" y="384227"/>
                  </a:lnTo>
                  <a:lnTo>
                    <a:pt x="860787" y="431883"/>
                  </a:lnTo>
                  <a:lnTo>
                    <a:pt x="872701" y="405077"/>
                  </a:lnTo>
                  <a:lnTo>
                    <a:pt x="854830" y="357420"/>
                  </a:lnTo>
                  <a:lnTo>
                    <a:pt x="911422" y="408055"/>
                  </a:lnTo>
                  <a:lnTo>
                    <a:pt x="941207" y="431883"/>
                  </a:lnTo>
                  <a:lnTo>
                    <a:pt x="962056" y="419969"/>
                  </a:lnTo>
                  <a:lnTo>
                    <a:pt x="965035" y="354442"/>
                  </a:lnTo>
                  <a:lnTo>
                    <a:pt x="982906" y="294872"/>
                  </a:lnTo>
                  <a:lnTo>
                    <a:pt x="979927" y="259130"/>
                  </a:lnTo>
                  <a:lnTo>
                    <a:pt x="973970" y="235302"/>
                  </a:lnTo>
                  <a:lnTo>
                    <a:pt x="1018648" y="226366"/>
                  </a:lnTo>
                  <a:lnTo>
                    <a:pt x="1054390" y="175732"/>
                  </a:lnTo>
                  <a:lnTo>
                    <a:pt x="1090132" y="128076"/>
                  </a:lnTo>
                  <a:lnTo>
                    <a:pt x="1119917" y="80420"/>
                  </a:lnTo>
                  <a:lnTo>
                    <a:pt x="1119917" y="47656"/>
                  </a:lnTo>
                  <a:lnTo>
                    <a:pt x="1152680" y="17871"/>
                  </a:lnTo>
                  <a:lnTo>
                    <a:pt x="1176508" y="0"/>
                  </a:lnTo>
                  <a:lnTo>
                    <a:pt x="1239057" y="44678"/>
                  </a:lnTo>
                  <a:lnTo>
                    <a:pt x="1289691" y="53613"/>
                  </a:lnTo>
                  <a:lnTo>
                    <a:pt x="1268842" y="2979"/>
                  </a:lnTo>
                  <a:lnTo>
                    <a:pt x="1268842" y="2979"/>
                  </a:lnTo>
                  <a:lnTo>
                    <a:pt x="1337347" y="38721"/>
                  </a:lnTo>
                  <a:lnTo>
                    <a:pt x="1340326" y="86377"/>
                  </a:lnTo>
                  <a:lnTo>
                    <a:pt x="1340326" y="134033"/>
                  </a:lnTo>
                  <a:lnTo>
                    <a:pt x="1310541" y="175732"/>
                  </a:lnTo>
                  <a:lnTo>
                    <a:pt x="1319476" y="241259"/>
                  </a:lnTo>
                  <a:lnTo>
                    <a:pt x="1322455" y="300829"/>
                  </a:lnTo>
                  <a:lnTo>
                    <a:pt x="1346283" y="387205"/>
                  </a:lnTo>
                  <a:lnTo>
                    <a:pt x="1373089" y="461668"/>
                  </a:lnTo>
                  <a:lnTo>
                    <a:pt x="1373089" y="497410"/>
                  </a:lnTo>
                  <a:lnTo>
                    <a:pt x="1387982" y="518260"/>
                  </a:lnTo>
                  <a:lnTo>
                    <a:pt x="1387982" y="548045"/>
                  </a:lnTo>
                  <a:lnTo>
                    <a:pt x="1385003" y="589744"/>
                  </a:lnTo>
                  <a:lnTo>
                    <a:pt x="1414788" y="631443"/>
                  </a:lnTo>
                  <a:lnTo>
                    <a:pt x="1510100" y="708884"/>
                  </a:lnTo>
                  <a:close/>
                </a:path>
              </a:pathLst>
            </a:custGeom>
            <a:solidFill>
              <a:srgbClr val="FFFF00">
                <a:alpha val="5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4670079" y="4593879"/>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501552" y="4408597"/>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261572" y="4334347"/>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4999021" y="2501019"/>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6649038" y="1980108"/>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BWE</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
        <p:nvSpPr>
          <p:cNvPr id="22" name="TextBox 21"/>
          <p:cNvSpPr txBox="1"/>
          <p:nvPr/>
        </p:nvSpPr>
        <p:spPr>
          <a:xfrm>
            <a:off x="6682046" y="3540844"/>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AGH</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
        <p:nvSpPr>
          <p:cNvPr id="23" name="TextBox 22"/>
          <p:cNvSpPr txBox="1"/>
          <p:nvPr/>
        </p:nvSpPr>
        <p:spPr>
          <a:xfrm>
            <a:off x="6274765" y="4582675"/>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GRE</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
        <p:nvSpPr>
          <p:cNvPr id="24" name="TextBox 23"/>
          <p:cNvSpPr txBox="1"/>
          <p:nvPr/>
        </p:nvSpPr>
        <p:spPr>
          <a:xfrm>
            <a:off x="7513519" y="4078761"/>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WDB</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
        <p:nvSpPr>
          <p:cNvPr id="25" name="TextBox 24"/>
          <p:cNvSpPr txBox="1"/>
          <p:nvPr/>
        </p:nvSpPr>
        <p:spPr>
          <a:xfrm>
            <a:off x="347969" y="1823488"/>
            <a:ext cx="4909831" cy="3539430"/>
          </a:xfrm>
          <a:prstGeom prst="rect">
            <a:avLst/>
          </a:prstGeom>
          <a:noFill/>
        </p:spPr>
        <p:txBody>
          <a:bodyPr wrap="square" rtlCol="0">
            <a:spAutoFit/>
          </a:bodyPr>
          <a:lstStyle/>
          <a:p>
            <a:pPr marL="0" lvl="2" algn="just"/>
            <a:r>
              <a:rPr lang="en-US" sz="1600" dirty="0" smtClean="0">
                <a:solidFill>
                  <a:schemeClr val="bg1"/>
                </a:solidFill>
                <a:latin typeface="Corbel" pitchFamily="34" charset="0"/>
              </a:rPr>
              <a:t>*Broadus Wood </a:t>
            </a:r>
          </a:p>
          <a:p>
            <a:pPr marL="742950" lvl="3" indent="-285750" algn="just">
              <a:buFont typeface="Arial" pitchFamily="34" charset="0"/>
              <a:buChar char="•"/>
            </a:pPr>
            <a:r>
              <a:rPr lang="en-US" sz="1600" dirty="0" smtClean="0">
                <a:solidFill>
                  <a:schemeClr val="bg1"/>
                </a:solidFill>
                <a:latin typeface="Corbel" pitchFamily="34" charset="0"/>
              </a:rPr>
              <a:t>School is also a redistricting option for Meriwether Lewis. </a:t>
            </a:r>
          </a:p>
          <a:p>
            <a:pPr marL="285750" lvl="2" indent="-285750" algn="just">
              <a:buFont typeface="Arial" pitchFamily="34" charset="0"/>
              <a:buChar char="•"/>
            </a:pPr>
            <a:endParaRPr lang="en-US" sz="1600" dirty="0">
              <a:solidFill>
                <a:schemeClr val="bg1"/>
              </a:solidFill>
              <a:latin typeface="Corbel" pitchFamily="34" charset="0"/>
            </a:endParaRPr>
          </a:p>
          <a:p>
            <a:pPr marL="742950" lvl="3" indent="-285750" algn="just">
              <a:buFont typeface="Arial" pitchFamily="34" charset="0"/>
              <a:buChar char="•"/>
            </a:pPr>
            <a:r>
              <a:rPr lang="en-US" sz="1600" dirty="0" smtClean="0">
                <a:solidFill>
                  <a:schemeClr val="bg1"/>
                </a:solidFill>
                <a:latin typeface="Corbel" pitchFamily="34" charset="0"/>
              </a:rPr>
              <a:t>Geography &amp; roads do not provide a perfect solution where all 77 seats could be occupied by current AGH students without substantially increasing their bus ride.</a:t>
            </a:r>
          </a:p>
          <a:p>
            <a:pPr marL="0" lvl="2" algn="just"/>
            <a:endParaRPr lang="en-US" sz="1600" dirty="0">
              <a:solidFill>
                <a:schemeClr val="bg1"/>
              </a:solidFill>
              <a:latin typeface="Corbel" pitchFamily="34" charset="0"/>
            </a:endParaRPr>
          </a:p>
          <a:p>
            <a:pPr marL="0" lvl="2" algn="just"/>
            <a:r>
              <a:rPr lang="en-US" sz="1600" dirty="0" smtClean="0">
                <a:solidFill>
                  <a:schemeClr val="bg1"/>
                </a:solidFill>
                <a:latin typeface="Corbel" pitchFamily="34" charset="0"/>
              </a:rPr>
              <a:t>**Greer</a:t>
            </a:r>
          </a:p>
          <a:p>
            <a:pPr marL="742950" lvl="3" indent="-285750" algn="just">
              <a:buFont typeface="Arial" pitchFamily="34" charset="0"/>
              <a:buChar char="•"/>
            </a:pPr>
            <a:r>
              <a:rPr lang="en-US" sz="1600" dirty="0" smtClean="0">
                <a:solidFill>
                  <a:schemeClr val="bg1"/>
                </a:solidFill>
                <a:latin typeface="Corbel" pitchFamily="34" charset="0"/>
              </a:rPr>
              <a:t>School’s population is a deterrence  to filling this school to full capacity.  With the highest free and reduced lunch rate in the division, the school has unique space and staffing needs. </a:t>
            </a:r>
          </a:p>
        </p:txBody>
      </p:sp>
    </p:spTree>
    <p:extLst>
      <p:ext uri="{BB962C8B-B14F-4D97-AF65-F5344CB8AC3E}">
        <p14:creationId xmlns:p14="http://schemas.microsoft.com/office/powerpoint/2010/main" val="37561198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528044" y="320723"/>
            <a:ext cx="5250155" cy="1077218"/>
          </a:xfrm>
          <a:prstGeom prst="rect">
            <a:avLst/>
          </a:prstGeom>
        </p:spPr>
        <p:txBody>
          <a:bodyPr wrap="none">
            <a:spAutoFit/>
          </a:bodyPr>
          <a:lstStyle/>
          <a:p>
            <a:pPr marL="0" lvl="2"/>
            <a:r>
              <a:rPr lang="en-US" sz="3200" u="sng" dirty="0" smtClean="0">
                <a:solidFill>
                  <a:schemeClr val="bg1"/>
                </a:solidFill>
                <a:latin typeface="Corbel" pitchFamily="34" charset="0"/>
              </a:rPr>
              <a:t>REDISTRICTING</a:t>
            </a:r>
          </a:p>
          <a:p>
            <a:pPr marL="0" lvl="2"/>
            <a:r>
              <a:rPr lang="en-US" sz="3200" dirty="0" smtClean="0">
                <a:solidFill>
                  <a:schemeClr val="bg1"/>
                </a:solidFill>
                <a:latin typeface="Corbel" pitchFamily="34" charset="0"/>
              </a:rPr>
              <a:t>Meriwether Lewis Elementary</a:t>
            </a:r>
            <a:endParaRPr lang="en-US" sz="3200" dirty="0">
              <a:solidFill>
                <a:schemeClr val="bg1"/>
              </a:solidFill>
              <a:latin typeface="Corbel" pitchFamily="34" charset="0"/>
            </a:endParaRPr>
          </a:p>
        </p:txBody>
      </p:sp>
      <p:sp>
        <p:nvSpPr>
          <p:cNvPr id="5" name="TextBox 4"/>
          <p:cNvSpPr txBox="1"/>
          <p:nvPr/>
        </p:nvSpPr>
        <p:spPr>
          <a:xfrm>
            <a:off x="602397" y="2411443"/>
            <a:ext cx="8290902" cy="2585323"/>
          </a:xfrm>
          <a:prstGeom prst="rect">
            <a:avLst/>
          </a:prstGeom>
          <a:noFill/>
        </p:spPr>
        <p:txBody>
          <a:bodyPr wrap="square" rtlCol="0">
            <a:spAutoFit/>
          </a:bodyPr>
          <a:lstStyle/>
          <a:p>
            <a:pPr marL="285750" lvl="2" indent="-285750" algn="just">
              <a:buFont typeface="Arial" pitchFamily="34" charset="0"/>
              <a:buChar char="•"/>
            </a:pPr>
            <a:r>
              <a:rPr lang="en-US" dirty="0" smtClean="0">
                <a:solidFill>
                  <a:schemeClr val="bg1"/>
                </a:solidFill>
                <a:latin typeface="Corbel" pitchFamily="34" charset="0"/>
              </a:rPr>
              <a:t>The school is projected to be over </a:t>
            </a:r>
            <a:r>
              <a:rPr lang="en-US" sz="3600" b="1" dirty="0" smtClean="0">
                <a:solidFill>
                  <a:schemeClr val="bg1"/>
                </a:solidFill>
                <a:effectLst>
                  <a:outerShdw blurRad="38100" dist="38100" dir="2700000" algn="tl">
                    <a:srgbClr val="000000">
                      <a:alpha val="43137"/>
                    </a:srgbClr>
                  </a:outerShdw>
                </a:effectLst>
                <a:latin typeface="Corbel" pitchFamily="34" charset="0"/>
              </a:rPr>
              <a:t>25%</a:t>
            </a:r>
            <a:r>
              <a:rPr lang="en-US" dirty="0" smtClean="0">
                <a:solidFill>
                  <a:schemeClr val="bg1"/>
                </a:solidFill>
                <a:latin typeface="Corbel" pitchFamily="34" charset="0"/>
              </a:rPr>
              <a:t> over capacity in 5 years:</a:t>
            </a:r>
          </a:p>
          <a:p>
            <a:pPr marL="0" lvl="2" algn="just"/>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	Building Capacity: 			380</a:t>
            </a:r>
          </a:p>
          <a:p>
            <a:pPr marL="0" lvl="2" algn="just"/>
            <a:r>
              <a:rPr lang="en-US" dirty="0" smtClean="0">
                <a:solidFill>
                  <a:schemeClr val="bg1"/>
                </a:solidFill>
                <a:latin typeface="Corbel" pitchFamily="34" charset="0"/>
              </a:rPr>
              <a:t>	2011/12 Enrollment: 		446 </a:t>
            </a:r>
            <a:r>
              <a:rPr lang="en-US" i="1" dirty="0" smtClean="0">
                <a:solidFill>
                  <a:schemeClr val="bg1"/>
                </a:solidFill>
                <a:latin typeface="Corbel" pitchFamily="34" charset="0"/>
              </a:rPr>
              <a:t>(+66 </a:t>
            </a:r>
            <a:r>
              <a:rPr lang="en-US" i="1" dirty="0">
                <a:solidFill>
                  <a:schemeClr val="bg1"/>
                </a:solidFill>
                <a:latin typeface="Corbel" pitchFamily="34" charset="0"/>
              </a:rPr>
              <a:t>over capacity)</a:t>
            </a:r>
          </a:p>
          <a:p>
            <a:pPr marL="0" lvl="2" algn="just"/>
            <a:r>
              <a:rPr lang="en-US" dirty="0" smtClean="0">
                <a:solidFill>
                  <a:schemeClr val="bg1"/>
                </a:solidFill>
                <a:latin typeface="Corbel" pitchFamily="34" charset="0"/>
              </a:rPr>
              <a:t>	Projected 5 year Enrollment: 		477  </a:t>
            </a:r>
            <a:r>
              <a:rPr lang="en-US" i="1" dirty="0" smtClean="0">
                <a:solidFill>
                  <a:schemeClr val="bg1"/>
                </a:solidFill>
                <a:latin typeface="Corbel" pitchFamily="34" charset="0"/>
              </a:rPr>
              <a:t>(+97 </a:t>
            </a:r>
            <a:r>
              <a:rPr lang="en-US" i="1" dirty="0">
                <a:solidFill>
                  <a:schemeClr val="bg1"/>
                </a:solidFill>
                <a:latin typeface="Corbel" pitchFamily="34" charset="0"/>
              </a:rPr>
              <a:t>over </a:t>
            </a:r>
            <a:r>
              <a:rPr lang="en-US" i="1" dirty="0" smtClean="0">
                <a:solidFill>
                  <a:schemeClr val="bg1"/>
                </a:solidFill>
                <a:latin typeface="Corbel" pitchFamily="34" charset="0"/>
              </a:rPr>
              <a:t>capacity)</a:t>
            </a:r>
            <a:endParaRPr lang="en-US" i="1" dirty="0">
              <a:solidFill>
                <a:schemeClr val="bg1"/>
              </a:solidFill>
              <a:latin typeface="Corbel" pitchFamily="34" charset="0"/>
            </a:endParaRPr>
          </a:p>
          <a:p>
            <a:pPr marL="0" lvl="2" algn="just"/>
            <a:r>
              <a:rPr lang="en-US" dirty="0" smtClean="0">
                <a:solidFill>
                  <a:schemeClr val="bg1"/>
                </a:solidFill>
                <a:latin typeface="Corbel" pitchFamily="34" charset="0"/>
              </a:rPr>
              <a:t>	</a:t>
            </a:r>
          </a:p>
          <a:p>
            <a:pPr marL="285750" lvl="2" indent="-285750" algn="just">
              <a:buFont typeface="Arial" pitchFamily="34" charset="0"/>
              <a:buChar char="•"/>
            </a:pPr>
            <a:r>
              <a:rPr lang="en-US" dirty="0" smtClean="0">
                <a:solidFill>
                  <a:schemeClr val="bg1"/>
                </a:solidFill>
                <a:latin typeface="Corbel" pitchFamily="34" charset="0"/>
              </a:rPr>
              <a:t>Trailers: 4 (including 1 moved this summer)</a:t>
            </a:r>
          </a:p>
          <a:p>
            <a:pPr marL="0" lvl="2" algn="just"/>
            <a:endParaRPr lang="en-US" dirty="0" smtClean="0">
              <a:solidFill>
                <a:schemeClr val="bg1"/>
              </a:solidFill>
              <a:latin typeface="Corbel" pitchFamily="34" charset="0"/>
            </a:endParaRPr>
          </a:p>
        </p:txBody>
      </p:sp>
      <p:pic>
        <p:nvPicPr>
          <p:cNvPr id="21" name="Picture 2" descr="http://newsite.ahomeincharlottesville.com/wp-content/uploads/2011/12/Meriwether-Lewi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4196" y="320723"/>
            <a:ext cx="2398103" cy="1798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5795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3" name="Straight Connector 2"/>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528044" y="320723"/>
            <a:ext cx="3288080" cy="1569660"/>
          </a:xfrm>
          <a:prstGeom prst="rect">
            <a:avLst/>
          </a:prstGeom>
        </p:spPr>
        <p:txBody>
          <a:bodyPr wrap="none">
            <a:spAutoFit/>
          </a:bodyPr>
          <a:lstStyle/>
          <a:p>
            <a:pPr marL="0" lvl="2"/>
            <a:r>
              <a:rPr lang="en-US" sz="3200" u="sng" dirty="0" smtClean="0">
                <a:solidFill>
                  <a:schemeClr val="bg1"/>
                </a:solidFill>
                <a:latin typeface="Corbel" pitchFamily="34" charset="0"/>
              </a:rPr>
              <a:t>REDISTRICTING</a:t>
            </a:r>
          </a:p>
          <a:p>
            <a:pPr marL="0" lvl="2"/>
            <a:r>
              <a:rPr lang="en-US" sz="3200" dirty="0" smtClean="0">
                <a:solidFill>
                  <a:schemeClr val="bg1"/>
                </a:solidFill>
                <a:latin typeface="Corbel" pitchFamily="34" charset="0"/>
              </a:rPr>
              <a:t>Meriwether Lewis </a:t>
            </a:r>
          </a:p>
          <a:p>
            <a:pPr marL="0" lvl="2"/>
            <a:r>
              <a:rPr lang="en-US" sz="3200" dirty="0" smtClean="0">
                <a:solidFill>
                  <a:schemeClr val="bg1"/>
                </a:solidFill>
                <a:latin typeface="Corbel" pitchFamily="34" charset="0"/>
              </a:rPr>
              <a:t>Elementary</a:t>
            </a:r>
            <a:endParaRPr lang="en-US" sz="3200" dirty="0">
              <a:solidFill>
                <a:schemeClr val="bg1"/>
              </a:solidFill>
              <a:latin typeface="Corbel" pitchFamily="34" charset="0"/>
            </a:endParaRPr>
          </a:p>
        </p:txBody>
      </p:sp>
      <p:grpSp>
        <p:nvGrpSpPr>
          <p:cNvPr id="9" name="Group 8"/>
          <p:cNvGrpSpPr/>
          <p:nvPr/>
        </p:nvGrpSpPr>
        <p:grpSpPr>
          <a:xfrm>
            <a:off x="4835472" y="565618"/>
            <a:ext cx="4144449" cy="5065269"/>
            <a:chOff x="3355678" y="0"/>
            <a:chExt cx="5426014" cy="6631574"/>
          </a:xfrm>
        </p:grpSpPr>
        <p:pic>
          <p:nvPicPr>
            <p:cNvPr id="10" name="Picture 9"/>
            <p:cNvPicPr>
              <a:picLocks noChangeAspect="1"/>
            </p:cNvPicPr>
            <p:nvPr/>
          </p:nvPicPr>
          <p:blipFill rotWithShape="1">
            <a:blip r:embed="rId2" cstate="print">
              <a:grayscl/>
              <a:extLst>
                <a:ext uri="{28A0092B-C50C-407E-A947-70E740481C1C}">
                  <a14:useLocalDpi xmlns:a14="http://schemas.microsoft.com/office/drawing/2010/main" val="0"/>
                </a:ext>
              </a:extLst>
            </a:blip>
            <a:srcRect l="5491" t="8445" r="42407" b="42349"/>
            <a:stretch/>
          </p:blipFill>
          <p:spPr>
            <a:xfrm>
              <a:off x="3355678" y="0"/>
              <a:ext cx="5426014" cy="6631574"/>
            </a:xfrm>
            <a:prstGeom prst="rect">
              <a:avLst/>
            </a:prstGeom>
            <a:ln>
              <a:solidFill>
                <a:schemeClr val="bg1"/>
              </a:solidFill>
            </a:ln>
          </p:spPr>
        </p:pic>
        <p:sp>
          <p:nvSpPr>
            <p:cNvPr id="11" name="Freeform 10"/>
            <p:cNvSpPr/>
            <p:nvPr/>
          </p:nvSpPr>
          <p:spPr>
            <a:xfrm>
              <a:off x="5985510" y="866739"/>
              <a:ext cx="2400300" cy="3345180"/>
            </a:xfrm>
            <a:custGeom>
              <a:avLst/>
              <a:gdLst>
                <a:gd name="connsiteX0" fmla="*/ 1706880 w 2400300"/>
                <a:gd name="connsiteY0" fmla="*/ 346710 h 3345180"/>
                <a:gd name="connsiteX1" fmla="*/ 1619250 w 2400300"/>
                <a:gd name="connsiteY1" fmla="*/ 289560 h 3345180"/>
                <a:gd name="connsiteX2" fmla="*/ 1287780 w 2400300"/>
                <a:gd name="connsiteY2" fmla="*/ 167640 h 3345180"/>
                <a:gd name="connsiteX3" fmla="*/ 1261110 w 2400300"/>
                <a:gd name="connsiteY3" fmla="*/ 102870 h 3345180"/>
                <a:gd name="connsiteX4" fmla="*/ 1207770 w 2400300"/>
                <a:gd name="connsiteY4" fmla="*/ 76200 h 3345180"/>
                <a:gd name="connsiteX5" fmla="*/ 1165860 w 2400300"/>
                <a:gd name="connsiteY5" fmla="*/ 26670 h 3345180"/>
                <a:gd name="connsiteX6" fmla="*/ 1005840 w 2400300"/>
                <a:gd name="connsiteY6" fmla="*/ 0 h 3345180"/>
                <a:gd name="connsiteX7" fmla="*/ 914400 w 2400300"/>
                <a:gd name="connsiteY7" fmla="*/ 68580 h 3345180"/>
                <a:gd name="connsiteX8" fmla="*/ 617220 w 2400300"/>
                <a:gd name="connsiteY8" fmla="*/ 175260 h 3345180"/>
                <a:gd name="connsiteX9" fmla="*/ 613410 w 2400300"/>
                <a:gd name="connsiteY9" fmla="*/ 316230 h 3345180"/>
                <a:gd name="connsiteX10" fmla="*/ 556260 w 2400300"/>
                <a:gd name="connsiteY10" fmla="*/ 632460 h 3345180"/>
                <a:gd name="connsiteX11" fmla="*/ 487680 w 2400300"/>
                <a:gd name="connsiteY11" fmla="*/ 792480 h 3345180"/>
                <a:gd name="connsiteX12" fmla="*/ 441960 w 2400300"/>
                <a:gd name="connsiteY12" fmla="*/ 880110 h 3345180"/>
                <a:gd name="connsiteX13" fmla="*/ 434340 w 2400300"/>
                <a:gd name="connsiteY13" fmla="*/ 982980 h 3345180"/>
                <a:gd name="connsiteX14" fmla="*/ 483870 w 2400300"/>
                <a:gd name="connsiteY14" fmla="*/ 1139190 h 3345180"/>
                <a:gd name="connsiteX15" fmla="*/ 556260 w 2400300"/>
                <a:gd name="connsiteY15" fmla="*/ 1367790 h 3345180"/>
                <a:gd name="connsiteX16" fmla="*/ 533400 w 2400300"/>
                <a:gd name="connsiteY16" fmla="*/ 1447800 h 3345180"/>
                <a:gd name="connsiteX17" fmla="*/ 487680 w 2400300"/>
                <a:gd name="connsiteY17" fmla="*/ 1600200 h 3345180"/>
                <a:gd name="connsiteX18" fmla="*/ 769620 w 2400300"/>
                <a:gd name="connsiteY18" fmla="*/ 1981200 h 3345180"/>
                <a:gd name="connsiteX19" fmla="*/ 769620 w 2400300"/>
                <a:gd name="connsiteY19" fmla="*/ 2038350 h 3345180"/>
                <a:gd name="connsiteX20" fmla="*/ 792480 w 2400300"/>
                <a:gd name="connsiteY20" fmla="*/ 2145030 h 3345180"/>
                <a:gd name="connsiteX21" fmla="*/ 701040 w 2400300"/>
                <a:gd name="connsiteY21" fmla="*/ 2114550 h 3345180"/>
                <a:gd name="connsiteX22" fmla="*/ 647700 w 2400300"/>
                <a:gd name="connsiteY22" fmla="*/ 2091690 h 3345180"/>
                <a:gd name="connsiteX23" fmla="*/ 575310 w 2400300"/>
                <a:gd name="connsiteY23" fmla="*/ 2072640 h 3345180"/>
                <a:gd name="connsiteX24" fmla="*/ 502920 w 2400300"/>
                <a:gd name="connsiteY24" fmla="*/ 2053590 h 3345180"/>
                <a:gd name="connsiteX25" fmla="*/ 464820 w 2400300"/>
                <a:gd name="connsiteY25" fmla="*/ 2125980 h 3345180"/>
                <a:gd name="connsiteX26" fmla="*/ 445770 w 2400300"/>
                <a:gd name="connsiteY26" fmla="*/ 2179320 h 3345180"/>
                <a:gd name="connsiteX27" fmla="*/ 369570 w 2400300"/>
                <a:gd name="connsiteY27" fmla="*/ 2137410 h 3345180"/>
                <a:gd name="connsiteX28" fmla="*/ 274320 w 2400300"/>
                <a:gd name="connsiteY28" fmla="*/ 2091690 h 3345180"/>
                <a:gd name="connsiteX29" fmla="*/ 247650 w 2400300"/>
                <a:gd name="connsiteY29" fmla="*/ 2080260 h 3345180"/>
                <a:gd name="connsiteX30" fmla="*/ 205740 w 2400300"/>
                <a:gd name="connsiteY30" fmla="*/ 2110740 h 3345180"/>
                <a:gd name="connsiteX31" fmla="*/ 175260 w 2400300"/>
                <a:gd name="connsiteY31" fmla="*/ 2095500 h 3345180"/>
                <a:gd name="connsiteX32" fmla="*/ 175260 w 2400300"/>
                <a:gd name="connsiteY32" fmla="*/ 2095500 h 3345180"/>
                <a:gd name="connsiteX33" fmla="*/ 156210 w 2400300"/>
                <a:gd name="connsiteY33" fmla="*/ 2065020 h 3345180"/>
                <a:gd name="connsiteX34" fmla="*/ 106680 w 2400300"/>
                <a:gd name="connsiteY34" fmla="*/ 2103120 h 3345180"/>
                <a:gd name="connsiteX35" fmla="*/ 57150 w 2400300"/>
                <a:gd name="connsiteY35" fmla="*/ 2160270 h 3345180"/>
                <a:gd name="connsiteX36" fmla="*/ 64770 w 2400300"/>
                <a:gd name="connsiteY36" fmla="*/ 2194560 h 3345180"/>
                <a:gd name="connsiteX37" fmla="*/ 45720 w 2400300"/>
                <a:gd name="connsiteY37" fmla="*/ 2217420 h 3345180"/>
                <a:gd name="connsiteX38" fmla="*/ 11430 w 2400300"/>
                <a:gd name="connsiteY38" fmla="*/ 2278380 h 3345180"/>
                <a:gd name="connsiteX39" fmla="*/ 26670 w 2400300"/>
                <a:gd name="connsiteY39" fmla="*/ 2381250 h 3345180"/>
                <a:gd name="connsiteX40" fmla="*/ 19050 w 2400300"/>
                <a:gd name="connsiteY40" fmla="*/ 2423160 h 3345180"/>
                <a:gd name="connsiteX41" fmla="*/ 0 w 2400300"/>
                <a:gd name="connsiteY41" fmla="*/ 2472690 h 3345180"/>
                <a:gd name="connsiteX42" fmla="*/ 15240 w 2400300"/>
                <a:gd name="connsiteY42" fmla="*/ 2575560 h 3345180"/>
                <a:gd name="connsiteX43" fmla="*/ 95250 w 2400300"/>
                <a:gd name="connsiteY43" fmla="*/ 2735580 h 3345180"/>
                <a:gd name="connsiteX44" fmla="*/ 7620 w 2400300"/>
                <a:gd name="connsiteY44" fmla="*/ 2804160 h 3345180"/>
                <a:gd name="connsiteX45" fmla="*/ 72390 w 2400300"/>
                <a:gd name="connsiteY45" fmla="*/ 2907030 h 3345180"/>
                <a:gd name="connsiteX46" fmla="*/ 160020 w 2400300"/>
                <a:gd name="connsiteY46" fmla="*/ 3021330 h 3345180"/>
                <a:gd name="connsiteX47" fmla="*/ 186690 w 2400300"/>
                <a:gd name="connsiteY47" fmla="*/ 3055620 h 3345180"/>
                <a:gd name="connsiteX48" fmla="*/ 194310 w 2400300"/>
                <a:gd name="connsiteY48" fmla="*/ 3101340 h 3345180"/>
                <a:gd name="connsiteX49" fmla="*/ 220980 w 2400300"/>
                <a:gd name="connsiteY49" fmla="*/ 3208020 h 3345180"/>
                <a:gd name="connsiteX50" fmla="*/ 259080 w 2400300"/>
                <a:gd name="connsiteY50" fmla="*/ 3211830 h 3345180"/>
                <a:gd name="connsiteX51" fmla="*/ 327660 w 2400300"/>
                <a:gd name="connsiteY51" fmla="*/ 3166110 h 3345180"/>
                <a:gd name="connsiteX52" fmla="*/ 388620 w 2400300"/>
                <a:gd name="connsiteY52" fmla="*/ 3116580 h 3345180"/>
                <a:gd name="connsiteX53" fmla="*/ 472440 w 2400300"/>
                <a:gd name="connsiteY53" fmla="*/ 3158490 h 3345180"/>
                <a:gd name="connsiteX54" fmla="*/ 537210 w 2400300"/>
                <a:gd name="connsiteY54" fmla="*/ 3204210 h 3345180"/>
                <a:gd name="connsiteX55" fmla="*/ 601980 w 2400300"/>
                <a:gd name="connsiteY55" fmla="*/ 3227070 h 3345180"/>
                <a:gd name="connsiteX56" fmla="*/ 636270 w 2400300"/>
                <a:gd name="connsiteY56" fmla="*/ 3246120 h 3345180"/>
                <a:gd name="connsiteX57" fmla="*/ 681990 w 2400300"/>
                <a:gd name="connsiteY57" fmla="*/ 3227070 h 3345180"/>
                <a:gd name="connsiteX58" fmla="*/ 720090 w 2400300"/>
                <a:gd name="connsiteY58" fmla="*/ 3219450 h 3345180"/>
                <a:gd name="connsiteX59" fmla="*/ 720090 w 2400300"/>
                <a:gd name="connsiteY59" fmla="*/ 3173730 h 3345180"/>
                <a:gd name="connsiteX60" fmla="*/ 704850 w 2400300"/>
                <a:gd name="connsiteY60" fmla="*/ 3128010 h 3345180"/>
                <a:gd name="connsiteX61" fmla="*/ 681990 w 2400300"/>
                <a:gd name="connsiteY61" fmla="*/ 3093720 h 3345180"/>
                <a:gd name="connsiteX62" fmla="*/ 727710 w 2400300"/>
                <a:gd name="connsiteY62" fmla="*/ 3055620 h 3345180"/>
                <a:gd name="connsiteX63" fmla="*/ 750570 w 2400300"/>
                <a:gd name="connsiteY63" fmla="*/ 3028950 h 3345180"/>
                <a:gd name="connsiteX64" fmla="*/ 822960 w 2400300"/>
                <a:gd name="connsiteY64" fmla="*/ 3021330 h 3345180"/>
                <a:gd name="connsiteX65" fmla="*/ 899160 w 2400300"/>
                <a:gd name="connsiteY65" fmla="*/ 3021330 h 3345180"/>
                <a:gd name="connsiteX66" fmla="*/ 960120 w 2400300"/>
                <a:gd name="connsiteY66" fmla="*/ 3116580 h 3345180"/>
                <a:gd name="connsiteX67" fmla="*/ 941070 w 2400300"/>
                <a:gd name="connsiteY67" fmla="*/ 3177540 h 3345180"/>
                <a:gd name="connsiteX68" fmla="*/ 979170 w 2400300"/>
                <a:gd name="connsiteY68" fmla="*/ 3215640 h 3345180"/>
                <a:gd name="connsiteX69" fmla="*/ 994410 w 2400300"/>
                <a:gd name="connsiteY69" fmla="*/ 3238500 h 3345180"/>
                <a:gd name="connsiteX70" fmla="*/ 986790 w 2400300"/>
                <a:gd name="connsiteY70" fmla="*/ 3280410 h 3345180"/>
                <a:gd name="connsiteX71" fmla="*/ 990600 w 2400300"/>
                <a:gd name="connsiteY71" fmla="*/ 3295650 h 3345180"/>
                <a:gd name="connsiteX72" fmla="*/ 1043940 w 2400300"/>
                <a:gd name="connsiteY72" fmla="*/ 3314700 h 3345180"/>
                <a:gd name="connsiteX73" fmla="*/ 1112520 w 2400300"/>
                <a:gd name="connsiteY73" fmla="*/ 3284220 h 3345180"/>
                <a:gd name="connsiteX74" fmla="*/ 1169670 w 2400300"/>
                <a:gd name="connsiteY74" fmla="*/ 3280410 h 3345180"/>
                <a:gd name="connsiteX75" fmla="*/ 1245870 w 2400300"/>
                <a:gd name="connsiteY75" fmla="*/ 3314700 h 3345180"/>
                <a:gd name="connsiteX76" fmla="*/ 1280160 w 2400300"/>
                <a:gd name="connsiteY76" fmla="*/ 3345180 h 3345180"/>
                <a:gd name="connsiteX77" fmla="*/ 1314450 w 2400300"/>
                <a:gd name="connsiteY77" fmla="*/ 3307080 h 3345180"/>
                <a:gd name="connsiteX78" fmla="*/ 1402080 w 2400300"/>
                <a:gd name="connsiteY78" fmla="*/ 3253740 h 3345180"/>
                <a:gd name="connsiteX79" fmla="*/ 1447800 w 2400300"/>
                <a:gd name="connsiteY79" fmla="*/ 3272790 h 3345180"/>
                <a:gd name="connsiteX80" fmla="*/ 1466850 w 2400300"/>
                <a:gd name="connsiteY80" fmla="*/ 3310890 h 3345180"/>
                <a:gd name="connsiteX81" fmla="*/ 1470660 w 2400300"/>
                <a:gd name="connsiteY81" fmla="*/ 3219450 h 3345180"/>
                <a:gd name="connsiteX82" fmla="*/ 1470660 w 2400300"/>
                <a:gd name="connsiteY82" fmla="*/ 3162300 h 3345180"/>
                <a:gd name="connsiteX83" fmla="*/ 1482090 w 2400300"/>
                <a:gd name="connsiteY83" fmla="*/ 3105150 h 3345180"/>
                <a:gd name="connsiteX84" fmla="*/ 1516380 w 2400300"/>
                <a:gd name="connsiteY84" fmla="*/ 3078480 h 3345180"/>
                <a:gd name="connsiteX85" fmla="*/ 1558290 w 2400300"/>
                <a:gd name="connsiteY85" fmla="*/ 3108960 h 3345180"/>
                <a:gd name="connsiteX86" fmla="*/ 1653540 w 2400300"/>
                <a:gd name="connsiteY86" fmla="*/ 3028950 h 3345180"/>
                <a:gd name="connsiteX87" fmla="*/ 1565910 w 2400300"/>
                <a:gd name="connsiteY87" fmla="*/ 2937510 h 3345180"/>
                <a:gd name="connsiteX88" fmla="*/ 1554480 w 2400300"/>
                <a:gd name="connsiteY88" fmla="*/ 2861310 h 3345180"/>
                <a:gd name="connsiteX89" fmla="*/ 1546860 w 2400300"/>
                <a:gd name="connsiteY89" fmla="*/ 2823210 h 3345180"/>
                <a:gd name="connsiteX90" fmla="*/ 1600200 w 2400300"/>
                <a:gd name="connsiteY90" fmla="*/ 2758440 h 3345180"/>
                <a:gd name="connsiteX91" fmla="*/ 1699260 w 2400300"/>
                <a:gd name="connsiteY91" fmla="*/ 2716530 h 3345180"/>
                <a:gd name="connsiteX92" fmla="*/ 1805940 w 2400300"/>
                <a:gd name="connsiteY92" fmla="*/ 2678430 h 3345180"/>
                <a:gd name="connsiteX93" fmla="*/ 1935480 w 2400300"/>
                <a:gd name="connsiteY93" fmla="*/ 2750820 h 3345180"/>
                <a:gd name="connsiteX94" fmla="*/ 2000250 w 2400300"/>
                <a:gd name="connsiteY94" fmla="*/ 2827020 h 3345180"/>
                <a:gd name="connsiteX95" fmla="*/ 2114550 w 2400300"/>
                <a:gd name="connsiteY95" fmla="*/ 2891790 h 3345180"/>
                <a:gd name="connsiteX96" fmla="*/ 2167890 w 2400300"/>
                <a:gd name="connsiteY96" fmla="*/ 2868930 h 3345180"/>
                <a:gd name="connsiteX97" fmla="*/ 2244090 w 2400300"/>
                <a:gd name="connsiteY97" fmla="*/ 2865120 h 3345180"/>
                <a:gd name="connsiteX98" fmla="*/ 2278380 w 2400300"/>
                <a:gd name="connsiteY98" fmla="*/ 2762250 h 3345180"/>
                <a:gd name="connsiteX99" fmla="*/ 2320290 w 2400300"/>
                <a:gd name="connsiteY99" fmla="*/ 2686050 h 3345180"/>
                <a:gd name="connsiteX100" fmla="*/ 2388870 w 2400300"/>
                <a:gd name="connsiteY100" fmla="*/ 2579370 h 3345180"/>
                <a:gd name="connsiteX101" fmla="*/ 2400300 w 2400300"/>
                <a:gd name="connsiteY101" fmla="*/ 2548890 h 3345180"/>
                <a:gd name="connsiteX102" fmla="*/ 2343150 w 2400300"/>
                <a:gd name="connsiteY102" fmla="*/ 2476500 h 3345180"/>
                <a:gd name="connsiteX103" fmla="*/ 2270760 w 2400300"/>
                <a:gd name="connsiteY103" fmla="*/ 2449830 h 3345180"/>
                <a:gd name="connsiteX104" fmla="*/ 2225040 w 2400300"/>
                <a:gd name="connsiteY104" fmla="*/ 2449830 h 3345180"/>
                <a:gd name="connsiteX105" fmla="*/ 2175510 w 2400300"/>
                <a:gd name="connsiteY105" fmla="*/ 2491740 h 3345180"/>
                <a:gd name="connsiteX106" fmla="*/ 2110740 w 2400300"/>
                <a:gd name="connsiteY106" fmla="*/ 2446020 h 3345180"/>
                <a:gd name="connsiteX107" fmla="*/ 2087880 w 2400300"/>
                <a:gd name="connsiteY107" fmla="*/ 2407920 h 3345180"/>
                <a:gd name="connsiteX108" fmla="*/ 2106930 w 2400300"/>
                <a:gd name="connsiteY108" fmla="*/ 2346960 h 3345180"/>
                <a:gd name="connsiteX109" fmla="*/ 2129790 w 2400300"/>
                <a:gd name="connsiteY109" fmla="*/ 2301240 h 3345180"/>
                <a:gd name="connsiteX110" fmla="*/ 2141220 w 2400300"/>
                <a:gd name="connsiteY110" fmla="*/ 2255520 h 3345180"/>
                <a:gd name="connsiteX111" fmla="*/ 2106930 w 2400300"/>
                <a:gd name="connsiteY111" fmla="*/ 2183130 h 3345180"/>
                <a:gd name="connsiteX112" fmla="*/ 2095500 w 2400300"/>
                <a:gd name="connsiteY112" fmla="*/ 2106930 h 3345180"/>
                <a:gd name="connsiteX113" fmla="*/ 2049780 w 2400300"/>
                <a:gd name="connsiteY113" fmla="*/ 2084070 h 3345180"/>
                <a:gd name="connsiteX114" fmla="*/ 2049780 w 2400300"/>
                <a:gd name="connsiteY114" fmla="*/ 2007870 h 3345180"/>
                <a:gd name="connsiteX115" fmla="*/ 2019300 w 2400300"/>
                <a:gd name="connsiteY115" fmla="*/ 1992630 h 3345180"/>
                <a:gd name="connsiteX116" fmla="*/ 1965960 w 2400300"/>
                <a:gd name="connsiteY116" fmla="*/ 1992630 h 3345180"/>
                <a:gd name="connsiteX117" fmla="*/ 1943100 w 2400300"/>
                <a:gd name="connsiteY117" fmla="*/ 1908810 h 3345180"/>
                <a:gd name="connsiteX118" fmla="*/ 1958340 w 2400300"/>
                <a:gd name="connsiteY118" fmla="*/ 1844040 h 3345180"/>
                <a:gd name="connsiteX119" fmla="*/ 1943100 w 2400300"/>
                <a:gd name="connsiteY119" fmla="*/ 1813560 h 3345180"/>
                <a:gd name="connsiteX120" fmla="*/ 1866900 w 2400300"/>
                <a:gd name="connsiteY120" fmla="*/ 1821180 h 3345180"/>
                <a:gd name="connsiteX121" fmla="*/ 1859280 w 2400300"/>
                <a:gd name="connsiteY121" fmla="*/ 1775460 h 3345180"/>
                <a:gd name="connsiteX122" fmla="*/ 1859280 w 2400300"/>
                <a:gd name="connsiteY122" fmla="*/ 1733550 h 3345180"/>
                <a:gd name="connsiteX123" fmla="*/ 1889760 w 2400300"/>
                <a:gd name="connsiteY123" fmla="*/ 1699260 h 3345180"/>
                <a:gd name="connsiteX124" fmla="*/ 1840230 w 2400300"/>
                <a:gd name="connsiteY124" fmla="*/ 1695450 h 3345180"/>
                <a:gd name="connsiteX125" fmla="*/ 1878330 w 2400300"/>
                <a:gd name="connsiteY125" fmla="*/ 1664970 h 3345180"/>
                <a:gd name="connsiteX126" fmla="*/ 1855470 w 2400300"/>
                <a:gd name="connsiteY126" fmla="*/ 1611630 h 3345180"/>
                <a:gd name="connsiteX127" fmla="*/ 1798320 w 2400300"/>
                <a:gd name="connsiteY127" fmla="*/ 1600200 h 3345180"/>
                <a:gd name="connsiteX128" fmla="*/ 1817370 w 2400300"/>
                <a:gd name="connsiteY128" fmla="*/ 1543050 h 3345180"/>
                <a:gd name="connsiteX129" fmla="*/ 1847850 w 2400300"/>
                <a:gd name="connsiteY129" fmla="*/ 1527810 h 3345180"/>
                <a:gd name="connsiteX130" fmla="*/ 1851660 w 2400300"/>
                <a:gd name="connsiteY130" fmla="*/ 1478280 h 3345180"/>
                <a:gd name="connsiteX131" fmla="*/ 1863090 w 2400300"/>
                <a:gd name="connsiteY131" fmla="*/ 1440180 h 3345180"/>
                <a:gd name="connsiteX132" fmla="*/ 1908810 w 2400300"/>
                <a:gd name="connsiteY132" fmla="*/ 1440180 h 3345180"/>
                <a:gd name="connsiteX133" fmla="*/ 1943100 w 2400300"/>
                <a:gd name="connsiteY133" fmla="*/ 1383030 h 3345180"/>
                <a:gd name="connsiteX134" fmla="*/ 1870710 w 2400300"/>
                <a:gd name="connsiteY134" fmla="*/ 1283970 h 3345180"/>
                <a:gd name="connsiteX135" fmla="*/ 1855470 w 2400300"/>
                <a:gd name="connsiteY135" fmla="*/ 1234440 h 3345180"/>
                <a:gd name="connsiteX136" fmla="*/ 1866900 w 2400300"/>
                <a:gd name="connsiteY136" fmla="*/ 1188720 h 3345180"/>
                <a:gd name="connsiteX137" fmla="*/ 1878330 w 2400300"/>
                <a:gd name="connsiteY137" fmla="*/ 1143000 h 3345180"/>
                <a:gd name="connsiteX138" fmla="*/ 1878330 w 2400300"/>
                <a:gd name="connsiteY138" fmla="*/ 1101090 h 3345180"/>
                <a:gd name="connsiteX139" fmla="*/ 1889760 w 2400300"/>
                <a:gd name="connsiteY139" fmla="*/ 1062990 h 3345180"/>
                <a:gd name="connsiteX140" fmla="*/ 1916430 w 2400300"/>
                <a:gd name="connsiteY140" fmla="*/ 1078230 h 3345180"/>
                <a:gd name="connsiteX141" fmla="*/ 1946910 w 2400300"/>
                <a:gd name="connsiteY141" fmla="*/ 1085850 h 3345180"/>
                <a:gd name="connsiteX142" fmla="*/ 1950720 w 2400300"/>
                <a:gd name="connsiteY142" fmla="*/ 1036320 h 3345180"/>
                <a:gd name="connsiteX143" fmla="*/ 1950720 w 2400300"/>
                <a:gd name="connsiteY143" fmla="*/ 994410 h 3345180"/>
                <a:gd name="connsiteX144" fmla="*/ 1901190 w 2400300"/>
                <a:gd name="connsiteY144" fmla="*/ 922020 h 3345180"/>
                <a:gd name="connsiteX145" fmla="*/ 1863090 w 2400300"/>
                <a:gd name="connsiteY145" fmla="*/ 895350 h 3345180"/>
                <a:gd name="connsiteX146" fmla="*/ 1874520 w 2400300"/>
                <a:gd name="connsiteY146" fmla="*/ 864870 h 3345180"/>
                <a:gd name="connsiteX147" fmla="*/ 1855470 w 2400300"/>
                <a:gd name="connsiteY147" fmla="*/ 822960 h 3345180"/>
                <a:gd name="connsiteX148" fmla="*/ 1786890 w 2400300"/>
                <a:gd name="connsiteY148" fmla="*/ 781050 h 3345180"/>
                <a:gd name="connsiteX149" fmla="*/ 1760220 w 2400300"/>
                <a:gd name="connsiteY149" fmla="*/ 731520 h 3345180"/>
                <a:gd name="connsiteX150" fmla="*/ 1767840 w 2400300"/>
                <a:gd name="connsiteY150" fmla="*/ 670560 h 3345180"/>
                <a:gd name="connsiteX151" fmla="*/ 1744980 w 2400300"/>
                <a:gd name="connsiteY151" fmla="*/ 586740 h 3345180"/>
                <a:gd name="connsiteX152" fmla="*/ 1718310 w 2400300"/>
                <a:gd name="connsiteY152" fmla="*/ 491490 h 3345180"/>
                <a:gd name="connsiteX153" fmla="*/ 1706880 w 2400300"/>
                <a:gd name="connsiteY153" fmla="*/ 346710 h 334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2400300" h="3345180">
                  <a:moveTo>
                    <a:pt x="1706880" y="346710"/>
                  </a:moveTo>
                  <a:lnTo>
                    <a:pt x="1619250" y="289560"/>
                  </a:lnTo>
                  <a:lnTo>
                    <a:pt x="1287780" y="167640"/>
                  </a:lnTo>
                  <a:lnTo>
                    <a:pt x="1261110" y="102870"/>
                  </a:lnTo>
                  <a:lnTo>
                    <a:pt x="1207770" y="76200"/>
                  </a:lnTo>
                  <a:lnTo>
                    <a:pt x="1165860" y="26670"/>
                  </a:lnTo>
                  <a:lnTo>
                    <a:pt x="1005840" y="0"/>
                  </a:lnTo>
                  <a:lnTo>
                    <a:pt x="914400" y="68580"/>
                  </a:lnTo>
                  <a:lnTo>
                    <a:pt x="617220" y="175260"/>
                  </a:lnTo>
                  <a:lnTo>
                    <a:pt x="613410" y="316230"/>
                  </a:lnTo>
                  <a:lnTo>
                    <a:pt x="556260" y="632460"/>
                  </a:lnTo>
                  <a:lnTo>
                    <a:pt x="487680" y="792480"/>
                  </a:lnTo>
                  <a:lnTo>
                    <a:pt x="441960" y="880110"/>
                  </a:lnTo>
                  <a:lnTo>
                    <a:pt x="434340" y="982980"/>
                  </a:lnTo>
                  <a:lnTo>
                    <a:pt x="483870" y="1139190"/>
                  </a:lnTo>
                  <a:lnTo>
                    <a:pt x="556260" y="1367790"/>
                  </a:lnTo>
                  <a:lnTo>
                    <a:pt x="533400" y="1447800"/>
                  </a:lnTo>
                  <a:lnTo>
                    <a:pt x="487680" y="1600200"/>
                  </a:lnTo>
                  <a:lnTo>
                    <a:pt x="769620" y="1981200"/>
                  </a:lnTo>
                  <a:lnTo>
                    <a:pt x="769620" y="2038350"/>
                  </a:lnTo>
                  <a:lnTo>
                    <a:pt x="792480" y="2145030"/>
                  </a:lnTo>
                  <a:lnTo>
                    <a:pt x="701040" y="2114550"/>
                  </a:lnTo>
                  <a:lnTo>
                    <a:pt x="647700" y="2091690"/>
                  </a:lnTo>
                  <a:lnTo>
                    <a:pt x="575310" y="2072640"/>
                  </a:lnTo>
                  <a:lnTo>
                    <a:pt x="502920" y="2053590"/>
                  </a:lnTo>
                  <a:lnTo>
                    <a:pt x="464820" y="2125980"/>
                  </a:lnTo>
                  <a:lnTo>
                    <a:pt x="445770" y="2179320"/>
                  </a:lnTo>
                  <a:lnTo>
                    <a:pt x="369570" y="2137410"/>
                  </a:lnTo>
                  <a:lnTo>
                    <a:pt x="274320" y="2091690"/>
                  </a:lnTo>
                  <a:lnTo>
                    <a:pt x="247650" y="2080260"/>
                  </a:lnTo>
                  <a:lnTo>
                    <a:pt x="205740" y="2110740"/>
                  </a:lnTo>
                  <a:lnTo>
                    <a:pt x="175260" y="2095500"/>
                  </a:lnTo>
                  <a:lnTo>
                    <a:pt x="175260" y="2095500"/>
                  </a:lnTo>
                  <a:lnTo>
                    <a:pt x="156210" y="2065020"/>
                  </a:lnTo>
                  <a:lnTo>
                    <a:pt x="106680" y="2103120"/>
                  </a:lnTo>
                  <a:lnTo>
                    <a:pt x="57150" y="2160270"/>
                  </a:lnTo>
                  <a:lnTo>
                    <a:pt x="64770" y="2194560"/>
                  </a:lnTo>
                  <a:lnTo>
                    <a:pt x="45720" y="2217420"/>
                  </a:lnTo>
                  <a:lnTo>
                    <a:pt x="11430" y="2278380"/>
                  </a:lnTo>
                  <a:lnTo>
                    <a:pt x="26670" y="2381250"/>
                  </a:lnTo>
                  <a:lnTo>
                    <a:pt x="19050" y="2423160"/>
                  </a:lnTo>
                  <a:lnTo>
                    <a:pt x="0" y="2472690"/>
                  </a:lnTo>
                  <a:lnTo>
                    <a:pt x="15240" y="2575560"/>
                  </a:lnTo>
                  <a:lnTo>
                    <a:pt x="95250" y="2735580"/>
                  </a:lnTo>
                  <a:lnTo>
                    <a:pt x="7620" y="2804160"/>
                  </a:lnTo>
                  <a:lnTo>
                    <a:pt x="72390" y="2907030"/>
                  </a:lnTo>
                  <a:lnTo>
                    <a:pt x="160020" y="3021330"/>
                  </a:lnTo>
                  <a:lnTo>
                    <a:pt x="186690" y="3055620"/>
                  </a:lnTo>
                  <a:lnTo>
                    <a:pt x="194310" y="3101340"/>
                  </a:lnTo>
                  <a:lnTo>
                    <a:pt x="220980" y="3208020"/>
                  </a:lnTo>
                  <a:lnTo>
                    <a:pt x="259080" y="3211830"/>
                  </a:lnTo>
                  <a:lnTo>
                    <a:pt x="327660" y="3166110"/>
                  </a:lnTo>
                  <a:lnTo>
                    <a:pt x="388620" y="3116580"/>
                  </a:lnTo>
                  <a:lnTo>
                    <a:pt x="472440" y="3158490"/>
                  </a:lnTo>
                  <a:lnTo>
                    <a:pt x="537210" y="3204210"/>
                  </a:lnTo>
                  <a:lnTo>
                    <a:pt x="601980" y="3227070"/>
                  </a:lnTo>
                  <a:lnTo>
                    <a:pt x="636270" y="3246120"/>
                  </a:lnTo>
                  <a:lnTo>
                    <a:pt x="681990" y="3227070"/>
                  </a:lnTo>
                  <a:lnTo>
                    <a:pt x="720090" y="3219450"/>
                  </a:lnTo>
                  <a:lnTo>
                    <a:pt x="720090" y="3173730"/>
                  </a:lnTo>
                  <a:lnTo>
                    <a:pt x="704850" y="3128010"/>
                  </a:lnTo>
                  <a:lnTo>
                    <a:pt x="681990" y="3093720"/>
                  </a:lnTo>
                  <a:lnTo>
                    <a:pt x="727710" y="3055620"/>
                  </a:lnTo>
                  <a:lnTo>
                    <a:pt x="750570" y="3028950"/>
                  </a:lnTo>
                  <a:lnTo>
                    <a:pt x="822960" y="3021330"/>
                  </a:lnTo>
                  <a:lnTo>
                    <a:pt x="899160" y="3021330"/>
                  </a:lnTo>
                  <a:lnTo>
                    <a:pt x="960120" y="3116580"/>
                  </a:lnTo>
                  <a:lnTo>
                    <a:pt x="941070" y="3177540"/>
                  </a:lnTo>
                  <a:lnTo>
                    <a:pt x="979170" y="3215640"/>
                  </a:lnTo>
                  <a:lnTo>
                    <a:pt x="994410" y="3238500"/>
                  </a:lnTo>
                  <a:lnTo>
                    <a:pt x="986790" y="3280410"/>
                  </a:lnTo>
                  <a:lnTo>
                    <a:pt x="990600" y="3295650"/>
                  </a:lnTo>
                  <a:lnTo>
                    <a:pt x="1043940" y="3314700"/>
                  </a:lnTo>
                  <a:lnTo>
                    <a:pt x="1112520" y="3284220"/>
                  </a:lnTo>
                  <a:lnTo>
                    <a:pt x="1169670" y="3280410"/>
                  </a:lnTo>
                  <a:lnTo>
                    <a:pt x="1245870" y="3314700"/>
                  </a:lnTo>
                  <a:lnTo>
                    <a:pt x="1280160" y="3345180"/>
                  </a:lnTo>
                  <a:lnTo>
                    <a:pt x="1314450" y="3307080"/>
                  </a:lnTo>
                  <a:lnTo>
                    <a:pt x="1402080" y="3253740"/>
                  </a:lnTo>
                  <a:lnTo>
                    <a:pt x="1447800" y="3272790"/>
                  </a:lnTo>
                  <a:lnTo>
                    <a:pt x="1466850" y="3310890"/>
                  </a:lnTo>
                  <a:lnTo>
                    <a:pt x="1470660" y="3219450"/>
                  </a:lnTo>
                  <a:lnTo>
                    <a:pt x="1470660" y="3162300"/>
                  </a:lnTo>
                  <a:lnTo>
                    <a:pt x="1482090" y="3105150"/>
                  </a:lnTo>
                  <a:lnTo>
                    <a:pt x="1516380" y="3078480"/>
                  </a:lnTo>
                  <a:lnTo>
                    <a:pt x="1558290" y="3108960"/>
                  </a:lnTo>
                  <a:lnTo>
                    <a:pt x="1653540" y="3028950"/>
                  </a:lnTo>
                  <a:lnTo>
                    <a:pt x="1565910" y="2937510"/>
                  </a:lnTo>
                  <a:lnTo>
                    <a:pt x="1554480" y="2861310"/>
                  </a:lnTo>
                  <a:lnTo>
                    <a:pt x="1546860" y="2823210"/>
                  </a:lnTo>
                  <a:lnTo>
                    <a:pt x="1600200" y="2758440"/>
                  </a:lnTo>
                  <a:lnTo>
                    <a:pt x="1699260" y="2716530"/>
                  </a:lnTo>
                  <a:lnTo>
                    <a:pt x="1805940" y="2678430"/>
                  </a:lnTo>
                  <a:lnTo>
                    <a:pt x="1935480" y="2750820"/>
                  </a:lnTo>
                  <a:lnTo>
                    <a:pt x="2000250" y="2827020"/>
                  </a:lnTo>
                  <a:lnTo>
                    <a:pt x="2114550" y="2891790"/>
                  </a:lnTo>
                  <a:lnTo>
                    <a:pt x="2167890" y="2868930"/>
                  </a:lnTo>
                  <a:lnTo>
                    <a:pt x="2244090" y="2865120"/>
                  </a:lnTo>
                  <a:lnTo>
                    <a:pt x="2278380" y="2762250"/>
                  </a:lnTo>
                  <a:lnTo>
                    <a:pt x="2320290" y="2686050"/>
                  </a:lnTo>
                  <a:lnTo>
                    <a:pt x="2388870" y="2579370"/>
                  </a:lnTo>
                  <a:lnTo>
                    <a:pt x="2400300" y="2548890"/>
                  </a:lnTo>
                  <a:lnTo>
                    <a:pt x="2343150" y="2476500"/>
                  </a:lnTo>
                  <a:lnTo>
                    <a:pt x="2270760" y="2449830"/>
                  </a:lnTo>
                  <a:lnTo>
                    <a:pt x="2225040" y="2449830"/>
                  </a:lnTo>
                  <a:lnTo>
                    <a:pt x="2175510" y="2491740"/>
                  </a:lnTo>
                  <a:lnTo>
                    <a:pt x="2110740" y="2446020"/>
                  </a:lnTo>
                  <a:lnTo>
                    <a:pt x="2087880" y="2407920"/>
                  </a:lnTo>
                  <a:lnTo>
                    <a:pt x="2106930" y="2346960"/>
                  </a:lnTo>
                  <a:lnTo>
                    <a:pt x="2129790" y="2301240"/>
                  </a:lnTo>
                  <a:lnTo>
                    <a:pt x="2141220" y="2255520"/>
                  </a:lnTo>
                  <a:lnTo>
                    <a:pt x="2106930" y="2183130"/>
                  </a:lnTo>
                  <a:lnTo>
                    <a:pt x="2095500" y="2106930"/>
                  </a:lnTo>
                  <a:lnTo>
                    <a:pt x="2049780" y="2084070"/>
                  </a:lnTo>
                  <a:lnTo>
                    <a:pt x="2049780" y="2007870"/>
                  </a:lnTo>
                  <a:lnTo>
                    <a:pt x="2019300" y="1992630"/>
                  </a:lnTo>
                  <a:lnTo>
                    <a:pt x="1965960" y="1992630"/>
                  </a:lnTo>
                  <a:lnTo>
                    <a:pt x="1943100" y="1908810"/>
                  </a:lnTo>
                  <a:lnTo>
                    <a:pt x="1958340" y="1844040"/>
                  </a:lnTo>
                  <a:lnTo>
                    <a:pt x="1943100" y="1813560"/>
                  </a:lnTo>
                  <a:lnTo>
                    <a:pt x="1866900" y="1821180"/>
                  </a:lnTo>
                  <a:lnTo>
                    <a:pt x="1859280" y="1775460"/>
                  </a:lnTo>
                  <a:lnTo>
                    <a:pt x="1859280" y="1733550"/>
                  </a:lnTo>
                  <a:lnTo>
                    <a:pt x="1889760" y="1699260"/>
                  </a:lnTo>
                  <a:lnTo>
                    <a:pt x="1840230" y="1695450"/>
                  </a:lnTo>
                  <a:lnTo>
                    <a:pt x="1878330" y="1664970"/>
                  </a:lnTo>
                  <a:lnTo>
                    <a:pt x="1855470" y="1611630"/>
                  </a:lnTo>
                  <a:lnTo>
                    <a:pt x="1798320" y="1600200"/>
                  </a:lnTo>
                  <a:lnTo>
                    <a:pt x="1817370" y="1543050"/>
                  </a:lnTo>
                  <a:lnTo>
                    <a:pt x="1847850" y="1527810"/>
                  </a:lnTo>
                  <a:lnTo>
                    <a:pt x="1851660" y="1478280"/>
                  </a:lnTo>
                  <a:lnTo>
                    <a:pt x="1863090" y="1440180"/>
                  </a:lnTo>
                  <a:lnTo>
                    <a:pt x="1908810" y="1440180"/>
                  </a:lnTo>
                  <a:lnTo>
                    <a:pt x="1943100" y="1383030"/>
                  </a:lnTo>
                  <a:lnTo>
                    <a:pt x="1870710" y="1283970"/>
                  </a:lnTo>
                  <a:lnTo>
                    <a:pt x="1855470" y="1234440"/>
                  </a:lnTo>
                  <a:lnTo>
                    <a:pt x="1866900" y="1188720"/>
                  </a:lnTo>
                  <a:lnTo>
                    <a:pt x="1878330" y="1143000"/>
                  </a:lnTo>
                  <a:lnTo>
                    <a:pt x="1878330" y="1101090"/>
                  </a:lnTo>
                  <a:lnTo>
                    <a:pt x="1889760" y="1062990"/>
                  </a:lnTo>
                  <a:lnTo>
                    <a:pt x="1916430" y="1078230"/>
                  </a:lnTo>
                  <a:lnTo>
                    <a:pt x="1946910" y="1085850"/>
                  </a:lnTo>
                  <a:lnTo>
                    <a:pt x="1950720" y="1036320"/>
                  </a:lnTo>
                  <a:lnTo>
                    <a:pt x="1950720" y="994410"/>
                  </a:lnTo>
                  <a:lnTo>
                    <a:pt x="1901190" y="922020"/>
                  </a:lnTo>
                  <a:lnTo>
                    <a:pt x="1863090" y="895350"/>
                  </a:lnTo>
                  <a:lnTo>
                    <a:pt x="1874520" y="864870"/>
                  </a:lnTo>
                  <a:lnTo>
                    <a:pt x="1855470" y="822960"/>
                  </a:lnTo>
                  <a:lnTo>
                    <a:pt x="1786890" y="781050"/>
                  </a:lnTo>
                  <a:lnTo>
                    <a:pt x="1760220" y="731520"/>
                  </a:lnTo>
                  <a:lnTo>
                    <a:pt x="1767840" y="670560"/>
                  </a:lnTo>
                  <a:lnTo>
                    <a:pt x="1744980" y="586740"/>
                  </a:lnTo>
                  <a:lnTo>
                    <a:pt x="1718310" y="491490"/>
                  </a:lnTo>
                  <a:lnTo>
                    <a:pt x="1706880" y="346710"/>
                  </a:lnTo>
                  <a:close/>
                </a:path>
              </a:pathLst>
            </a:custGeom>
            <a:solidFill>
              <a:srgbClr val="FF0000">
                <a:alpha val="5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4194973" y="166150"/>
              <a:ext cx="2556853" cy="4030294"/>
            </a:xfrm>
            <a:custGeom>
              <a:avLst/>
              <a:gdLst>
                <a:gd name="connsiteX0" fmla="*/ 2218828 w 2556853"/>
                <a:gd name="connsiteY0" fmla="*/ 606711 h 4030294"/>
                <a:gd name="connsiteX1" fmla="*/ 2145156 w 2556853"/>
                <a:gd name="connsiteY1" fmla="*/ 628380 h 4030294"/>
                <a:gd name="connsiteX2" fmla="*/ 2153823 w 2556853"/>
                <a:gd name="connsiteY2" fmla="*/ 663049 h 4030294"/>
                <a:gd name="connsiteX3" fmla="*/ 2266498 w 2556853"/>
                <a:gd name="connsiteY3" fmla="*/ 723720 h 4030294"/>
                <a:gd name="connsiteX4" fmla="*/ 2335836 w 2556853"/>
                <a:gd name="connsiteY4" fmla="*/ 780057 h 4030294"/>
                <a:gd name="connsiteX5" fmla="*/ 2361838 w 2556853"/>
                <a:gd name="connsiteY5" fmla="*/ 853729 h 4030294"/>
                <a:gd name="connsiteX6" fmla="*/ 2361838 w 2556853"/>
                <a:gd name="connsiteY6" fmla="*/ 853729 h 4030294"/>
                <a:gd name="connsiteX7" fmla="*/ 2392174 w 2556853"/>
                <a:gd name="connsiteY7" fmla="*/ 888399 h 4030294"/>
                <a:gd name="connsiteX8" fmla="*/ 2383507 w 2556853"/>
                <a:gd name="connsiteY8" fmla="*/ 1027075 h 4030294"/>
                <a:gd name="connsiteX9" fmla="*/ 2322836 w 2556853"/>
                <a:gd name="connsiteY9" fmla="*/ 1326097 h 4030294"/>
                <a:gd name="connsiteX10" fmla="*/ 2227495 w 2556853"/>
                <a:gd name="connsiteY10" fmla="*/ 1555781 h 4030294"/>
                <a:gd name="connsiteX11" fmla="*/ 2197160 w 2556853"/>
                <a:gd name="connsiteY11" fmla="*/ 1668455 h 4030294"/>
                <a:gd name="connsiteX12" fmla="*/ 2218828 w 2556853"/>
                <a:gd name="connsiteY12" fmla="*/ 1742127 h 4030294"/>
                <a:gd name="connsiteX13" fmla="*/ 2318502 w 2556853"/>
                <a:gd name="connsiteY13" fmla="*/ 2058484 h 4030294"/>
                <a:gd name="connsiteX14" fmla="*/ 2262164 w 2556853"/>
                <a:gd name="connsiteY14" fmla="*/ 2283834 h 4030294"/>
                <a:gd name="connsiteX15" fmla="*/ 2270832 w 2556853"/>
                <a:gd name="connsiteY15" fmla="*/ 2344505 h 4030294"/>
                <a:gd name="connsiteX16" fmla="*/ 2331503 w 2556853"/>
                <a:gd name="connsiteY16" fmla="*/ 2426844 h 4030294"/>
                <a:gd name="connsiteX17" fmla="*/ 2543852 w 2556853"/>
                <a:gd name="connsiteY17" fmla="*/ 2686863 h 4030294"/>
                <a:gd name="connsiteX18" fmla="*/ 2535184 w 2556853"/>
                <a:gd name="connsiteY18" fmla="*/ 2738867 h 4030294"/>
                <a:gd name="connsiteX19" fmla="*/ 2556853 w 2556853"/>
                <a:gd name="connsiteY19" fmla="*/ 2816872 h 4030294"/>
                <a:gd name="connsiteX20" fmla="*/ 2283833 w 2556853"/>
                <a:gd name="connsiteY20" fmla="*/ 2717199 h 4030294"/>
                <a:gd name="connsiteX21" fmla="*/ 2214494 w 2556853"/>
                <a:gd name="connsiteY21" fmla="*/ 2842874 h 4030294"/>
                <a:gd name="connsiteX22" fmla="*/ 2067150 w 2556853"/>
                <a:gd name="connsiteY22" fmla="*/ 2764869 h 4030294"/>
                <a:gd name="connsiteX23" fmla="*/ 2032481 w 2556853"/>
                <a:gd name="connsiteY23" fmla="*/ 2756201 h 4030294"/>
                <a:gd name="connsiteX24" fmla="*/ 1984811 w 2556853"/>
                <a:gd name="connsiteY24" fmla="*/ 2786537 h 4030294"/>
                <a:gd name="connsiteX25" fmla="*/ 1950142 w 2556853"/>
                <a:gd name="connsiteY25" fmla="*/ 2751868 h 4030294"/>
                <a:gd name="connsiteX26" fmla="*/ 1902472 w 2556853"/>
                <a:gd name="connsiteY26" fmla="*/ 2769202 h 4030294"/>
                <a:gd name="connsiteX27" fmla="*/ 1828800 w 2556853"/>
                <a:gd name="connsiteY27" fmla="*/ 2842874 h 4030294"/>
                <a:gd name="connsiteX28" fmla="*/ 1824466 w 2556853"/>
                <a:gd name="connsiteY28" fmla="*/ 2899212 h 4030294"/>
                <a:gd name="connsiteX29" fmla="*/ 1781129 w 2556853"/>
                <a:gd name="connsiteY29" fmla="*/ 2964217 h 4030294"/>
                <a:gd name="connsiteX30" fmla="*/ 1785463 w 2556853"/>
                <a:gd name="connsiteY30" fmla="*/ 3072558 h 4030294"/>
                <a:gd name="connsiteX31" fmla="*/ 1789797 w 2556853"/>
                <a:gd name="connsiteY31" fmla="*/ 3120228 h 4030294"/>
                <a:gd name="connsiteX32" fmla="*/ 1768128 w 2556853"/>
                <a:gd name="connsiteY32" fmla="*/ 3245904 h 4030294"/>
                <a:gd name="connsiteX33" fmla="*/ 1859135 w 2556853"/>
                <a:gd name="connsiteY33" fmla="*/ 3436584 h 4030294"/>
                <a:gd name="connsiteX34" fmla="*/ 1763795 w 2556853"/>
                <a:gd name="connsiteY34" fmla="*/ 3514590 h 4030294"/>
                <a:gd name="connsiteX35" fmla="*/ 1911139 w 2556853"/>
                <a:gd name="connsiteY35" fmla="*/ 3713938 h 4030294"/>
                <a:gd name="connsiteX36" fmla="*/ 1958809 w 2556853"/>
                <a:gd name="connsiteY36" fmla="*/ 3791944 h 4030294"/>
                <a:gd name="connsiteX37" fmla="*/ 1980477 w 2556853"/>
                <a:gd name="connsiteY37" fmla="*/ 3908952 h 4030294"/>
                <a:gd name="connsiteX38" fmla="*/ 1963143 w 2556853"/>
                <a:gd name="connsiteY38" fmla="*/ 3939288 h 4030294"/>
                <a:gd name="connsiteX39" fmla="*/ 1820132 w 2556853"/>
                <a:gd name="connsiteY39" fmla="*/ 3947955 h 4030294"/>
                <a:gd name="connsiteX40" fmla="*/ 1750794 w 2556853"/>
                <a:gd name="connsiteY40" fmla="*/ 3921953 h 4030294"/>
                <a:gd name="connsiteX41" fmla="*/ 1746460 w 2556853"/>
                <a:gd name="connsiteY41" fmla="*/ 3848281 h 4030294"/>
                <a:gd name="connsiteX42" fmla="*/ 1703124 w 2556853"/>
                <a:gd name="connsiteY42" fmla="*/ 3783276 h 4030294"/>
                <a:gd name="connsiteX43" fmla="*/ 1646786 w 2556853"/>
                <a:gd name="connsiteY43" fmla="*/ 3778943 h 4030294"/>
                <a:gd name="connsiteX44" fmla="*/ 1586115 w 2556853"/>
                <a:gd name="connsiteY44" fmla="*/ 3809278 h 4030294"/>
                <a:gd name="connsiteX45" fmla="*/ 1555780 w 2556853"/>
                <a:gd name="connsiteY45" fmla="*/ 3813612 h 4030294"/>
                <a:gd name="connsiteX46" fmla="*/ 1547112 w 2556853"/>
                <a:gd name="connsiteY46" fmla="*/ 3856948 h 4030294"/>
                <a:gd name="connsiteX47" fmla="*/ 1538445 w 2556853"/>
                <a:gd name="connsiteY47" fmla="*/ 3882950 h 4030294"/>
                <a:gd name="connsiteX48" fmla="*/ 1503776 w 2556853"/>
                <a:gd name="connsiteY48" fmla="*/ 3865616 h 4030294"/>
                <a:gd name="connsiteX49" fmla="*/ 1499442 w 2556853"/>
                <a:gd name="connsiteY49" fmla="*/ 3813612 h 4030294"/>
                <a:gd name="connsiteX50" fmla="*/ 1486441 w 2556853"/>
                <a:gd name="connsiteY50" fmla="*/ 3778943 h 4030294"/>
                <a:gd name="connsiteX51" fmla="*/ 1404102 w 2556853"/>
                <a:gd name="connsiteY51" fmla="*/ 3817945 h 4030294"/>
                <a:gd name="connsiteX52" fmla="*/ 1408436 w 2556853"/>
                <a:gd name="connsiteY52" fmla="*/ 3848281 h 4030294"/>
                <a:gd name="connsiteX53" fmla="*/ 1456106 w 2556853"/>
                <a:gd name="connsiteY53" fmla="*/ 3904618 h 4030294"/>
                <a:gd name="connsiteX54" fmla="*/ 1456106 w 2556853"/>
                <a:gd name="connsiteY54" fmla="*/ 3930620 h 4030294"/>
                <a:gd name="connsiteX55" fmla="*/ 1512443 w 2556853"/>
                <a:gd name="connsiteY55" fmla="*/ 3952289 h 4030294"/>
                <a:gd name="connsiteX56" fmla="*/ 1594782 w 2556853"/>
                <a:gd name="connsiteY56" fmla="*/ 3926287 h 4030294"/>
                <a:gd name="connsiteX57" fmla="*/ 1594782 w 2556853"/>
                <a:gd name="connsiteY57" fmla="*/ 3973957 h 4030294"/>
                <a:gd name="connsiteX58" fmla="*/ 1512443 w 2556853"/>
                <a:gd name="connsiteY58" fmla="*/ 4012960 h 4030294"/>
                <a:gd name="connsiteX59" fmla="*/ 1391101 w 2556853"/>
                <a:gd name="connsiteY59" fmla="*/ 4030294 h 4030294"/>
                <a:gd name="connsiteX60" fmla="*/ 1308762 w 2556853"/>
                <a:gd name="connsiteY60" fmla="*/ 4008626 h 4030294"/>
                <a:gd name="connsiteX61" fmla="*/ 1256758 w 2556853"/>
                <a:gd name="connsiteY61" fmla="*/ 3956622 h 4030294"/>
                <a:gd name="connsiteX62" fmla="*/ 1226422 w 2556853"/>
                <a:gd name="connsiteY62" fmla="*/ 3904618 h 4030294"/>
                <a:gd name="connsiteX63" fmla="*/ 1174418 w 2556853"/>
                <a:gd name="connsiteY63" fmla="*/ 3783276 h 4030294"/>
                <a:gd name="connsiteX64" fmla="*/ 1122415 w 2556853"/>
                <a:gd name="connsiteY64" fmla="*/ 3752941 h 4030294"/>
                <a:gd name="connsiteX65" fmla="*/ 1035742 w 2556853"/>
                <a:gd name="connsiteY65" fmla="*/ 3739940 h 4030294"/>
                <a:gd name="connsiteX66" fmla="*/ 966403 w 2556853"/>
                <a:gd name="connsiteY66" fmla="*/ 3722605 h 4030294"/>
                <a:gd name="connsiteX67" fmla="*/ 914400 w 2556853"/>
                <a:gd name="connsiteY67" fmla="*/ 3770275 h 4030294"/>
                <a:gd name="connsiteX68" fmla="*/ 871063 w 2556853"/>
                <a:gd name="connsiteY68" fmla="*/ 3809278 h 4030294"/>
                <a:gd name="connsiteX69" fmla="*/ 845061 w 2556853"/>
                <a:gd name="connsiteY69" fmla="*/ 3848281 h 4030294"/>
                <a:gd name="connsiteX70" fmla="*/ 767055 w 2556853"/>
                <a:gd name="connsiteY70" fmla="*/ 3774609 h 4030294"/>
                <a:gd name="connsiteX71" fmla="*/ 814726 w 2556853"/>
                <a:gd name="connsiteY71" fmla="*/ 3687936 h 4030294"/>
                <a:gd name="connsiteX72" fmla="*/ 767055 w 2556853"/>
                <a:gd name="connsiteY72" fmla="*/ 3614264 h 4030294"/>
                <a:gd name="connsiteX73" fmla="*/ 697717 w 2556853"/>
                <a:gd name="connsiteY73" fmla="*/ 3544926 h 4030294"/>
                <a:gd name="connsiteX74" fmla="*/ 680382 w 2556853"/>
                <a:gd name="connsiteY74" fmla="*/ 3440918 h 4030294"/>
                <a:gd name="connsiteX75" fmla="*/ 680382 w 2556853"/>
                <a:gd name="connsiteY75" fmla="*/ 3358579 h 4030294"/>
                <a:gd name="connsiteX76" fmla="*/ 702051 w 2556853"/>
                <a:gd name="connsiteY76" fmla="*/ 3293574 h 4030294"/>
                <a:gd name="connsiteX77" fmla="*/ 689050 w 2556853"/>
                <a:gd name="connsiteY77" fmla="*/ 3193900 h 4030294"/>
                <a:gd name="connsiteX78" fmla="*/ 641380 w 2556853"/>
                <a:gd name="connsiteY78" fmla="*/ 3085559 h 4030294"/>
                <a:gd name="connsiteX79" fmla="*/ 541706 w 2556853"/>
                <a:gd name="connsiteY79" fmla="*/ 3055223 h 4030294"/>
                <a:gd name="connsiteX80" fmla="*/ 437698 w 2556853"/>
                <a:gd name="connsiteY80" fmla="*/ 3111561 h 4030294"/>
                <a:gd name="connsiteX81" fmla="*/ 390028 w 2556853"/>
                <a:gd name="connsiteY81" fmla="*/ 3137563 h 4030294"/>
                <a:gd name="connsiteX82" fmla="*/ 355359 w 2556853"/>
                <a:gd name="connsiteY82" fmla="*/ 3141896 h 4030294"/>
                <a:gd name="connsiteX83" fmla="*/ 4333 w 2556853"/>
                <a:gd name="connsiteY83" fmla="*/ 2907879 h 4030294"/>
                <a:gd name="connsiteX84" fmla="*/ 26001 w 2556853"/>
                <a:gd name="connsiteY84" fmla="*/ 2838541 h 4030294"/>
                <a:gd name="connsiteX85" fmla="*/ 0 w 2556853"/>
                <a:gd name="connsiteY85" fmla="*/ 2738867 h 4030294"/>
                <a:gd name="connsiteX86" fmla="*/ 13000 w 2556853"/>
                <a:gd name="connsiteY86" fmla="*/ 2708531 h 4030294"/>
                <a:gd name="connsiteX87" fmla="*/ 73672 w 2556853"/>
                <a:gd name="connsiteY87" fmla="*/ 2665195 h 4030294"/>
                <a:gd name="connsiteX88" fmla="*/ 108341 w 2556853"/>
                <a:gd name="connsiteY88" fmla="*/ 2634859 h 4030294"/>
                <a:gd name="connsiteX89" fmla="*/ 112674 w 2556853"/>
                <a:gd name="connsiteY89" fmla="*/ 2496182 h 4030294"/>
                <a:gd name="connsiteX90" fmla="*/ 156011 w 2556853"/>
                <a:gd name="connsiteY90" fmla="*/ 2465847 h 4030294"/>
                <a:gd name="connsiteX91" fmla="*/ 190680 w 2556853"/>
                <a:gd name="connsiteY91" fmla="*/ 2275166 h 4030294"/>
                <a:gd name="connsiteX92" fmla="*/ 242684 w 2556853"/>
                <a:gd name="connsiteY92" fmla="*/ 2175492 h 4030294"/>
                <a:gd name="connsiteX93" fmla="*/ 251351 w 2556853"/>
                <a:gd name="connsiteY93" fmla="*/ 2093153 h 4030294"/>
                <a:gd name="connsiteX94" fmla="*/ 216682 w 2556853"/>
                <a:gd name="connsiteY94" fmla="*/ 1989145 h 4030294"/>
                <a:gd name="connsiteX95" fmla="*/ 286020 w 2556853"/>
                <a:gd name="connsiteY95" fmla="*/ 1898139 h 4030294"/>
                <a:gd name="connsiteX96" fmla="*/ 277353 w 2556853"/>
                <a:gd name="connsiteY96" fmla="*/ 1837468 h 4030294"/>
                <a:gd name="connsiteX97" fmla="*/ 364026 w 2556853"/>
                <a:gd name="connsiteY97" fmla="*/ 1750795 h 4030294"/>
                <a:gd name="connsiteX98" fmla="*/ 394362 w 2556853"/>
                <a:gd name="connsiteY98" fmla="*/ 1664122 h 4030294"/>
                <a:gd name="connsiteX99" fmla="*/ 459366 w 2556853"/>
                <a:gd name="connsiteY99" fmla="*/ 1594783 h 4030294"/>
                <a:gd name="connsiteX100" fmla="*/ 459366 w 2556853"/>
                <a:gd name="connsiteY100" fmla="*/ 1525445 h 4030294"/>
                <a:gd name="connsiteX101" fmla="*/ 515704 w 2556853"/>
                <a:gd name="connsiteY101" fmla="*/ 1460440 h 4030294"/>
                <a:gd name="connsiteX102" fmla="*/ 533038 w 2556853"/>
                <a:gd name="connsiteY102" fmla="*/ 1373767 h 4030294"/>
                <a:gd name="connsiteX103" fmla="*/ 511370 w 2556853"/>
                <a:gd name="connsiteY103" fmla="*/ 1326097 h 4030294"/>
                <a:gd name="connsiteX104" fmla="*/ 611044 w 2556853"/>
                <a:gd name="connsiteY104" fmla="*/ 1131083 h 4030294"/>
                <a:gd name="connsiteX105" fmla="*/ 637046 w 2556853"/>
                <a:gd name="connsiteY105" fmla="*/ 1057411 h 4030294"/>
                <a:gd name="connsiteX106" fmla="*/ 719385 w 2556853"/>
                <a:gd name="connsiteY106" fmla="*/ 1005407 h 4030294"/>
                <a:gd name="connsiteX107" fmla="*/ 788724 w 2556853"/>
                <a:gd name="connsiteY107" fmla="*/ 953403 h 4030294"/>
                <a:gd name="connsiteX108" fmla="*/ 892731 w 2556853"/>
                <a:gd name="connsiteY108" fmla="*/ 823394 h 4030294"/>
                <a:gd name="connsiteX109" fmla="*/ 905732 w 2556853"/>
                <a:gd name="connsiteY109" fmla="*/ 762723 h 4030294"/>
                <a:gd name="connsiteX110" fmla="*/ 1048743 w 2556853"/>
                <a:gd name="connsiteY110" fmla="*/ 689051 h 4030294"/>
                <a:gd name="connsiteX111" fmla="*/ 1135416 w 2556853"/>
                <a:gd name="connsiteY111" fmla="*/ 637047 h 4030294"/>
                <a:gd name="connsiteX112" fmla="*/ 1131082 w 2556853"/>
                <a:gd name="connsiteY112" fmla="*/ 572042 h 4030294"/>
                <a:gd name="connsiteX113" fmla="*/ 1187419 w 2556853"/>
                <a:gd name="connsiteY113" fmla="*/ 537373 h 4030294"/>
                <a:gd name="connsiteX114" fmla="*/ 1196087 w 2556853"/>
                <a:gd name="connsiteY114" fmla="*/ 498370 h 4030294"/>
                <a:gd name="connsiteX115" fmla="*/ 1330430 w 2556853"/>
                <a:gd name="connsiteY115" fmla="*/ 511371 h 4030294"/>
                <a:gd name="connsiteX116" fmla="*/ 1425770 w 2556853"/>
                <a:gd name="connsiteY116" fmla="*/ 442033 h 4030294"/>
                <a:gd name="connsiteX117" fmla="*/ 1529778 w 2556853"/>
                <a:gd name="connsiteY117" fmla="*/ 372694 h 4030294"/>
                <a:gd name="connsiteX118" fmla="*/ 1581782 w 2556853"/>
                <a:gd name="connsiteY118" fmla="*/ 346692 h 4030294"/>
                <a:gd name="connsiteX119" fmla="*/ 1625118 w 2556853"/>
                <a:gd name="connsiteY119" fmla="*/ 381362 h 4030294"/>
                <a:gd name="connsiteX120" fmla="*/ 1672788 w 2556853"/>
                <a:gd name="connsiteY120" fmla="*/ 442033 h 4030294"/>
                <a:gd name="connsiteX121" fmla="*/ 1707457 w 2556853"/>
                <a:gd name="connsiteY121" fmla="*/ 494036 h 4030294"/>
                <a:gd name="connsiteX122" fmla="*/ 1707457 w 2556853"/>
                <a:gd name="connsiteY122" fmla="*/ 494036 h 4030294"/>
                <a:gd name="connsiteX123" fmla="*/ 1750794 w 2556853"/>
                <a:gd name="connsiteY123" fmla="*/ 437699 h 4030294"/>
                <a:gd name="connsiteX124" fmla="*/ 1794130 w 2556853"/>
                <a:gd name="connsiteY124" fmla="*/ 398696 h 4030294"/>
                <a:gd name="connsiteX125" fmla="*/ 1837467 w 2556853"/>
                <a:gd name="connsiteY125" fmla="*/ 377028 h 4030294"/>
                <a:gd name="connsiteX126" fmla="*/ 1880803 w 2556853"/>
                <a:gd name="connsiteY126" fmla="*/ 294689 h 4030294"/>
                <a:gd name="connsiteX127" fmla="*/ 1932807 w 2556853"/>
                <a:gd name="connsiteY127" fmla="*/ 255686 h 4030294"/>
                <a:gd name="connsiteX128" fmla="*/ 1945808 w 2556853"/>
                <a:gd name="connsiteY128" fmla="*/ 251352 h 4030294"/>
                <a:gd name="connsiteX129" fmla="*/ 1863469 w 2556853"/>
                <a:gd name="connsiteY129" fmla="*/ 199348 h 4030294"/>
                <a:gd name="connsiteX130" fmla="*/ 1811465 w 2556853"/>
                <a:gd name="connsiteY130" fmla="*/ 147344 h 4030294"/>
                <a:gd name="connsiteX131" fmla="*/ 1798464 w 2556853"/>
                <a:gd name="connsiteY131" fmla="*/ 121343 h 4030294"/>
                <a:gd name="connsiteX132" fmla="*/ 1872136 w 2556853"/>
                <a:gd name="connsiteY132" fmla="*/ 69339 h 4030294"/>
                <a:gd name="connsiteX133" fmla="*/ 1841800 w 2556853"/>
                <a:gd name="connsiteY133" fmla="*/ 0 h 4030294"/>
                <a:gd name="connsiteX134" fmla="*/ 1872136 w 2556853"/>
                <a:gd name="connsiteY134" fmla="*/ 4334 h 4030294"/>
                <a:gd name="connsiteX135" fmla="*/ 2218828 w 2556853"/>
                <a:gd name="connsiteY135" fmla="*/ 606711 h 403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556853" h="4030294">
                  <a:moveTo>
                    <a:pt x="2218828" y="606711"/>
                  </a:moveTo>
                  <a:lnTo>
                    <a:pt x="2145156" y="628380"/>
                  </a:lnTo>
                  <a:lnTo>
                    <a:pt x="2153823" y="663049"/>
                  </a:lnTo>
                  <a:lnTo>
                    <a:pt x="2266498" y="723720"/>
                  </a:lnTo>
                  <a:lnTo>
                    <a:pt x="2335836" y="780057"/>
                  </a:lnTo>
                  <a:lnTo>
                    <a:pt x="2361838" y="853729"/>
                  </a:lnTo>
                  <a:lnTo>
                    <a:pt x="2361838" y="853729"/>
                  </a:lnTo>
                  <a:lnTo>
                    <a:pt x="2392174" y="888399"/>
                  </a:lnTo>
                  <a:lnTo>
                    <a:pt x="2383507" y="1027075"/>
                  </a:lnTo>
                  <a:lnTo>
                    <a:pt x="2322836" y="1326097"/>
                  </a:lnTo>
                  <a:lnTo>
                    <a:pt x="2227495" y="1555781"/>
                  </a:lnTo>
                  <a:lnTo>
                    <a:pt x="2197160" y="1668455"/>
                  </a:lnTo>
                  <a:lnTo>
                    <a:pt x="2218828" y="1742127"/>
                  </a:lnTo>
                  <a:lnTo>
                    <a:pt x="2318502" y="2058484"/>
                  </a:lnTo>
                  <a:lnTo>
                    <a:pt x="2262164" y="2283834"/>
                  </a:lnTo>
                  <a:lnTo>
                    <a:pt x="2270832" y="2344505"/>
                  </a:lnTo>
                  <a:lnTo>
                    <a:pt x="2331503" y="2426844"/>
                  </a:lnTo>
                  <a:lnTo>
                    <a:pt x="2543852" y="2686863"/>
                  </a:lnTo>
                  <a:lnTo>
                    <a:pt x="2535184" y="2738867"/>
                  </a:lnTo>
                  <a:lnTo>
                    <a:pt x="2556853" y="2816872"/>
                  </a:lnTo>
                  <a:lnTo>
                    <a:pt x="2283833" y="2717199"/>
                  </a:lnTo>
                  <a:lnTo>
                    <a:pt x="2214494" y="2842874"/>
                  </a:lnTo>
                  <a:lnTo>
                    <a:pt x="2067150" y="2764869"/>
                  </a:lnTo>
                  <a:lnTo>
                    <a:pt x="2032481" y="2756201"/>
                  </a:lnTo>
                  <a:lnTo>
                    <a:pt x="1984811" y="2786537"/>
                  </a:lnTo>
                  <a:lnTo>
                    <a:pt x="1950142" y="2751868"/>
                  </a:lnTo>
                  <a:lnTo>
                    <a:pt x="1902472" y="2769202"/>
                  </a:lnTo>
                  <a:lnTo>
                    <a:pt x="1828800" y="2842874"/>
                  </a:lnTo>
                  <a:lnTo>
                    <a:pt x="1824466" y="2899212"/>
                  </a:lnTo>
                  <a:lnTo>
                    <a:pt x="1781129" y="2964217"/>
                  </a:lnTo>
                  <a:lnTo>
                    <a:pt x="1785463" y="3072558"/>
                  </a:lnTo>
                  <a:lnTo>
                    <a:pt x="1789797" y="3120228"/>
                  </a:lnTo>
                  <a:lnTo>
                    <a:pt x="1768128" y="3245904"/>
                  </a:lnTo>
                  <a:lnTo>
                    <a:pt x="1859135" y="3436584"/>
                  </a:lnTo>
                  <a:lnTo>
                    <a:pt x="1763795" y="3514590"/>
                  </a:lnTo>
                  <a:lnTo>
                    <a:pt x="1911139" y="3713938"/>
                  </a:lnTo>
                  <a:lnTo>
                    <a:pt x="1958809" y="3791944"/>
                  </a:lnTo>
                  <a:lnTo>
                    <a:pt x="1980477" y="3908952"/>
                  </a:lnTo>
                  <a:lnTo>
                    <a:pt x="1963143" y="3939288"/>
                  </a:lnTo>
                  <a:lnTo>
                    <a:pt x="1820132" y="3947955"/>
                  </a:lnTo>
                  <a:lnTo>
                    <a:pt x="1750794" y="3921953"/>
                  </a:lnTo>
                  <a:lnTo>
                    <a:pt x="1746460" y="3848281"/>
                  </a:lnTo>
                  <a:lnTo>
                    <a:pt x="1703124" y="3783276"/>
                  </a:lnTo>
                  <a:lnTo>
                    <a:pt x="1646786" y="3778943"/>
                  </a:lnTo>
                  <a:lnTo>
                    <a:pt x="1586115" y="3809278"/>
                  </a:lnTo>
                  <a:lnTo>
                    <a:pt x="1555780" y="3813612"/>
                  </a:lnTo>
                  <a:lnTo>
                    <a:pt x="1547112" y="3856948"/>
                  </a:lnTo>
                  <a:lnTo>
                    <a:pt x="1538445" y="3882950"/>
                  </a:lnTo>
                  <a:lnTo>
                    <a:pt x="1503776" y="3865616"/>
                  </a:lnTo>
                  <a:lnTo>
                    <a:pt x="1499442" y="3813612"/>
                  </a:lnTo>
                  <a:lnTo>
                    <a:pt x="1486441" y="3778943"/>
                  </a:lnTo>
                  <a:lnTo>
                    <a:pt x="1404102" y="3817945"/>
                  </a:lnTo>
                  <a:lnTo>
                    <a:pt x="1408436" y="3848281"/>
                  </a:lnTo>
                  <a:lnTo>
                    <a:pt x="1456106" y="3904618"/>
                  </a:lnTo>
                  <a:lnTo>
                    <a:pt x="1456106" y="3930620"/>
                  </a:lnTo>
                  <a:lnTo>
                    <a:pt x="1512443" y="3952289"/>
                  </a:lnTo>
                  <a:lnTo>
                    <a:pt x="1594782" y="3926287"/>
                  </a:lnTo>
                  <a:lnTo>
                    <a:pt x="1594782" y="3973957"/>
                  </a:lnTo>
                  <a:lnTo>
                    <a:pt x="1512443" y="4012960"/>
                  </a:lnTo>
                  <a:lnTo>
                    <a:pt x="1391101" y="4030294"/>
                  </a:lnTo>
                  <a:lnTo>
                    <a:pt x="1308762" y="4008626"/>
                  </a:lnTo>
                  <a:lnTo>
                    <a:pt x="1256758" y="3956622"/>
                  </a:lnTo>
                  <a:lnTo>
                    <a:pt x="1226422" y="3904618"/>
                  </a:lnTo>
                  <a:lnTo>
                    <a:pt x="1174418" y="3783276"/>
                  </a:lnTo>
                  <a:lnTo>
                    <a:pt x="1122415" y="3752941"/>
                  </a:lnTo>
                  <a:lnTo>
                    <a:pt x="1035742" y="3739940"/>
                  </a:lnTo>
                  <a:lnTo>
                    <a:pt x="966403" y="3722605"/>
                  </a:lnTo>
                  <a:lnTo>
                    <a:pt x="914400" y="3770275"/>
                  </a:lnTo>
                  <a:lnTo>
                    <a:pt x="871063" y="3809278"/>
                  </a:lnTo>
                  <a:lnTo>
                    <a:pt x="845061" y="3848281"/>
                  </a:lnTo>
                  <a:lnTo>
                    <a:pt x="767055" y="3774609"/>
                  </a:lnTo>
                  <a:lnTo>
                    <a:pt x="814726" y="3687936"/>
                  </a:lnTo>
                  <a:lnTo>
                    <a:pt x="767055" y="3614264"/>
                  </a:lnTo>
                  <a:lnTo>
                    <a:pt x="697717" y="3544926"/>
                  </a:lnTo>
                  <a:lnTo>
                    <a:pt x="680382" y="3440918"/>
                  </a:lnTo>
                  <a:lnTo>
                    <a:pt x="680382" y="3358579"/>
                  </a:lnTo>
                  <a:lnTo>
                    <a:pt x="702051" y="3293574"/>
                  </a:lnTo>
                  <a:lnTo>
                    <a:pt x="689050" y="3193900"/>
                  </a:lnTo>
                  <a:lnTo>
                    <a:pt x="641380" y="3085559"/>
                  </a:lnTo>
                  <a:lnTo>
                    <a:pt x="541706" y="3055223"/>
                  </a:lnTo>
                  <a:lnTo>
                    <a:pt x="437698" y="3111561"/>
                  </a:lnTo>
                  <a:lnTo>
                    <a:pt x="390028" y="3137563"/>
                  </a:lnTo>
                  <a:lnTo>
                    <a:pt x="355359" y="3141896"/>
                  </a:lnTo>
                  <a:lnTo>
                    <a:pt x="4333" y="2907879"/>
                  </a:lnTo>
                  <a:lnTo>
                    <a:pt x="26001" y="2838541"/>
                  </a:lnTo>
                  <a:lnTo>
                    <a:pt x="0" y="2738867"/>
                  </a:lnTo>
                  <a:lnTo>
                    <a:pt x="13000" y="2708531"/>
                  </a:lnTo>
                  <a:lnTo>
                    <a:pt x="73672" y="2665195"/>
                  </a:lnTo>
                  <a:lnTo>
                    <a:pt x="108341" y="2634859"/>
                  </a:lnTo>
                  <a:lnTo>
                    <a:pt x="112674" y="2496182"/>
                  </a:lnTo>
                  <a:lnTo>
                    <a:pt x="156011" y="2465847"/>
                  </a:lnTo>
                  <a:lnTo>
                    <a:pt x="190680" y="2275166"/>
                  </a:lnTo>
                  <a:lnTo>
                    <a:pt x="242684" y="2175492"/>
                  </a:lnTo>
                  <a:lnTo>
                    <a:pt x="251351" y="2093153"/>
                  </a:lnTo>
                  <a:lnTo>
                    <a:pt x="216682" y="1989145"/>
                  </a:lnTo>
                  <a:lnTo>
                    <a:pt x="286020" y="1898139"/>
                  </a:lnTo>
                  <a:lnTo>
                    <a:pt x="277353" y="1837468"/>
                  </a:lnTo>
                  <a:lnTo>
                    <a:pt x="364026" y="1750795"/>
                  </a:lnTo>
                  <a:lnTo>
                    <a:pt x="394362" y="1664122"/>
                  </a:lnTo>
                  <a:lnTo>
                    <a:pt x="459366" y="1594783"/>
                  </a:lnTo>
                  <a:lnTo>
                    <a:pt x="459366" y="1525445"/>
                  </a:lnTo>
                  <a:lnTo>
                    <a:pt x="515704" y="1460440"/>
                  </a:lnTo>
                  <a:lnTo>
                    <a:pt x="533038" y="1373767"/>
                  </a:lnTo>
                  <a:lnTo>
                    <a:pt x="511370" y="1326097"/>
                  </a:lnTo>
                  <a:lnTo>
                    <a:pt x="611044" y="1131083"/>
                  </a:lnTo>
                  <a:lnTo>
                    <a:pt x="637046" y="1057411"/>
                  </a:lnTo>
                  <a:lnTo>
                    <a:pt x="719385" y="1005407"/>
                  </a:lnTo>
                  <a:lnTo>
                    <a:pt x="788724" y="953403"/>
                  </a:lnTo>
                  <a:lnTo>
                    <a:pt x="892731" y="823394"/>
                  </a:lnTo>
                  <a:lnTo>
                    <a:pt x="905732" y="762723"/>
                  </a:lnTo>
                  <a:lnTo>
                    <a:pt x="1048743" y="689051"/>
                  </a:lnTo>
                  <a:lnTo>
                    <a:pt x="1135416" y="637047"/>
                  </a:lnTo>
                  <a:lnTo>
                    <a:pt x="1131082" y="572042"/>
                  </a:lnTo>
                  <a:lnTo>
                    <a:pt x="1187419" y="537373"/>
                  </a:lnTo>
                  <a:lnTo>
                    <a:pt x="1196087" y="498370"/>
                  </a:lnTo>
                  <a:lnTo>
                    <a:pt x="1330430" y="511371"/>
                  </a:lnTo>
                  <a:lnTo>
                    <a:pt x="1425770" y="442033"/>
                  </a:lnTo>
                  <a:lnTo>
                    <a:pt x="1529778" y="372694"/>
                  </a:lnTo>
                  <a:lnTo>
                    <a:pt x="1581782" y="346692"/>
                  </a:lnTo>
                  <a:lnTo>
                    <a:pt x="1625118" y="381362"/>
                  </a:lnTo>
                  <a:lnTo>
                    <a:pt x="1672788" y="442033"/>
                  </a:lnTo>
                  <a:lnTo>
                    <a:pt x="1707457" y="494036"/>
                  </a:lnTo>
                  <a:lnTo>
                    <a:pt x="1707457" y="494036"/>
                  </a:lnTo>
                  <a:lnTo>
                    <a:pt x="1750794" y="437699"/>
                  </a:lnTo>
                  <a:lnTo>
                    <a:pt x="1794130" y="398696"/>
                  </a:lnTo>
                  <a:lnTo>
                    <a:pt x="1837467" y="377028"/>
                  </a:lnTo>
                  <a:lnTo>
                    <a:pt x="1880803" y="294689"/>
                  </a:lnTo>
                  <a:lnTo>
                    <a:pt x="1932807" y="255686"/>
                  </a:lnTo>
                  <a:lnTo>
                    <a:pt x="1945808" y="251352"/>
                  </a:lnTo>
                  <a:lnTo>
                    <a:pt x="1863469" y="199348"/>
                  </a:lnTo>
                  <a:lnTo>
                    <a:pt x="1811465" y="147344"/>
                  </a:lnTo>
                  <a:lnTo>
                    <a:pt x="1798464" y="121343"/>
                  </a:lnTo>
                  <a:lnTo>
                    <a:pt x="1872136" y="69339"/>
                  </a:lnTo>
                  <a:lnTo>
                    <a:pt x="1841800" y="0"/>
                  </a:lnTo>
                  <a:lnTo>
                    <a:pt x="1872136" y="4334"/>
                  </a:lnTo>
                  <a:lnTo>
                    <a:pt x="2218828" y="606711"/>
                  </a:lnTo>
                  <a:close/>
                </a:path>
              </a:pathLst>
            </a:custGeom>
            <a:solidFill>
              <a:schemeClr val="accent3">
                <a:alpha val="5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3421759" y="3152818"/>
              <a:ext cx="2825951" cy="3405209"/>
            </a:xfrm>
            <a:custGeom>
              <a:avLst/>
              <a:gdLst>
                <a:gd name="connsiteX0" fmla="*/ 1001289 w 2825951"/>
                <a:gd name="connsiteY0" fmla="*/ 3405209 h 3405209"/>
                <a:gd name="connsiteX1" fmla="*/ 0 w 2825951"/>
                <a:gd name="connsiteY1" fmla="*/ 1232992 h 3405209"/>
                <a:gd name="connsiteX2" fmla="*/ 136540 w 2825951"/>
                <a:gd name="connsiteY2" fmla="*/ 1108865 h 3405209"/>
                <a:gd name="connsiteX3" fmla="*/ 198603 w 2825951"/>
                <a:gd name="connsiteY3" fmla="*/ 1100590 h 3405209"/>
                <a:gd name="connsiteX4" fmla="*/ 244116 w 2825951"/>
                <a:gd name="connsiteY4" fmla="*/ 1042664 h 3405209"/>
                <a:gd name="connsiteX5" fmla="*/ 268941 w 2825951"/>
                <a:gd name="connsiteY5" fmla="*/ 1001289 h 3405209"/>
                <a:gd name="connsiteX6" fmla="*/ 347555 w 2825951"/>
                <a:gd name="connsiteY6" fmla="*/ 988876 h 3405209"/>
                <a:gd name="connsiteX7" fmla="*/ 500645 w 2825951"/>
                <a:gd name="connsiteY7" fmla="*/ 914400 h 3405209"/>
                <a:gd name="connsiteX8" fmla="*/ 570983 w 2825951"/>
                <a:gd name="connsiteY8" fmla="*/ 885437 h 3405209"/>
                <a:gd name="connsiteX9" fmla="*/ 682697 w 2825951"/>
                <a:gd name="connsiteY9" fmla="*/ 815099 h 3405209"/>
                <a:gd name="connsiteX10" fmla="*/ 703385 w 2825951"/>
                <a:gd name="connsiteY10" fmla="*/ 790273 h 3405209"/>
                <a:gd name="connsiteX11" fmla="*/ 682697 w 2825951"/>
                <a:gd name="connsiteY11" fmla="*/ 732348 h 3405209"/>
                <a:gd name="connsiteX12" fmla="*/ 682697 w 2825951"/>
                <a:gd name="connsiteY12" fmla="*/ 686834 h 3405209"/>
                <a:gd name="connsiteX13" fmla="*/ 678560 w 2825951"/>
                <a:gd name="connsiteY13" fmla="*/ 662009 h 3405209"/>
                <a:gd name="connsiteX14" fmla="*/ 715798 w 2825951"/>
                <a:gd name="connsiteY14" fmla="*/ 633046 h 3405209"/>
                <a:gd name="connsiteX15" fmla="*/ 769586 w 2825951"/>
                <a:gd name="connsiteY15" fmla="*/ 595808 h 3405209"/>
                <a:gd name="connsiteX16" fmla="*/ 802686 w 2825951"/>
                <a:gd name="connsiteY16" fmla="*/ 595808 h 3405209"/>
                <a:gd name="connsiteX17" fmla="*/ 844062 w 2825951"/>
                <a:gd name="connsiteY17" fmla="*/ 616496 h 3405209"/>
                <a:gd name="connsiteX18" fmla="*/ 885437 w 2825951"/>
                <a:gd name="connsiteY18" fmla="*/ 558570 h 3405209"/>
                <a:gd name="connsiteX19" fmla="*/ 893712 w 2825951"/>
                <a:gd name="connsiteY19" fmla="*/ 455131 h 3405209"/>
                <a:gd name="connsiteX20" fmla="*/ 897850 w 2825951"/>
                <a:gd name="connsiteY20" fmla="*/ 401343 h 3405209"/>
                <a:gd name="connsiteX21" fmla="*/ 914400 w 2825951"/>
                <a:gd name="connsiteY21" fmla="*/ 364105 h 3405209"/>
                <a:gd name="connsiteX22" fmla="*/ 889575 w 2825951"/>
                <a:gd name="connsiteY22" fmla="*/ 310317 h 3405209"/>
                <a:gd name="connsiteX23" fmla="*/ 839924 w 2825951"/>
                <a:gd name="connsiteY23" fmla="*/ 264804 h 3405209"/>
                <a:gd name="connsiteX24" fmla="*/ 819236 w 2825951"/>
                <a:gd name="connsiteY24" fmla="*/ 235841 h 3405209"/>
                <a:gd name="connsiteX25" fmla="*/ 864750 w 2825951"/>
                <a:gd name="connsiteY25" fmla="*/ 182053 h 3405209"/>
                <a:gd name="connsiteX26" fmla="*/ 881300 w 2825951"/>
                <a:gd name="connsiteY26" fmla="*/ 132402 h 3405209"/>
                <a:gd name="connsiteX27" fmla="*/ 860612 w 2825951"/>
                <a:gd name="connsiteY27" fmla="*/ 74476 h 3405209"/>
                <a:gd name="connsiteX28" fmla="*/ 864750 w 2825951"/>
                <a:gd name="connsiteY28" fmla="*/ 0 h 3405209"/>
                <a:gd name="connsiteX29" fmla="*/ 1137828 w 2825951"/>
                <a:gd name="connsiteY29" fmla="*/ 190328 h 3405209"/>
                <a:gd name="connsiteX30" fmla="*/ 1183341 w 2825951"/>
                <a:gd name="connsiteY30" fmla="*/ 165502 h 3405209"/>
                <a:gd name="connsiteX31" fmla="*/ 1253680 w 2825951"/>
                <a:gd name="connsiteY31" fmla="*/ 119989 h 3405209"/>
                <a:gd name="connsiteX32" fmla="*/ 1324018 w 2825951"/>
                <a:gd name="connsiteY32" fmla="*/ 91026 h 3405209"/>
                <a:gd name="connsiteX33" fmla="*/ 1406770 w 2825951"/>
                <a:gd name="connsiteY33" fmla="*/ 124127 h 3405209"/>
                <a:gd name="connsiteX34" fmla="*/ 1431595 w 2825951"/>
                <a:gd name="connsiteY34" fmla="*/ 198603 h 3405209"/>
                <a:gd name="connsiteX35" fmla="*/ 1460558 w 2825951"/>
                <a:gd name="connsiteY35" fmla="*/ 297904 h 3405209"/>
                <a:gd name="connsiteX36" fmla="*/ 1439870 w 2825951"/>
                <a:gd name="connsiteY36" fmla="*/ 347555 h 3405209"/>
                <a:gd name="connsiteX37" fmla="*/ 1431595 w 2825951"/>
                <a:gd name="connsiteY37" fmla="*/ 426168 h 3405209"/>
                <a:gd name="connsiteX38" fmla="*/ 1448145 w 2825951"/>
                <a:gd name="connsiteY38" fmla="*/ 562708 h 3405209"/>
                <a:gd name="connsiteX39" fmla="*/ 1472970 w 2825951"/>
                <a:gd name="connsiteY39" fmla="*/ 604083 h 3405209"/>
                <a:gd name="connsiteX40" fmla="*/ 1559859 w 2825951"/>
                <a:gd name="connsiteY40" fmla="*/ 690972 h 3405209"/>
                <a:gd name="connsiteX41" fmla="*/ 1530896 w 2825951"/>
                <a:gd name="connsiteY41" fmla="*/ 748898 h 3405209"/>
                <a:gd name="connsiteX42" fmla="*/ 1510208 w 2825951"/>
                <a:gd name="connsiteY42" fmla="*/ 806824 h 3405209"/>
                <a:gd name="connsiteX43" fmla="*/ 1580547 w 2825951"/>
                <a:gd name="connsiteY43" fmla="*/ 873025 h 3405209"/>
                <a:gd name="connsiteX44" fmla="*/ 1659160 w 2825951"/>
                <a:gd name="connsiteY44" fmla="*/ 889575 h 3405209"/>
                <a:gd name="connsiteX45" fmla="*/ 1688123 w 2825951"/>
                <a:gd name="connsiteY45" fmla="*/ 823374 h 3405209"/>
                <a:gd name="connsiteX46" fmla="*/ 1746049 w 2825951"/>
                <a:gd name="connsiteY46" fmla="*/ 757173 h 3405209"/>
                <a:gd name="connsiteX47" fmla="*/ 1911551 w 2825951"/>
                <a:gd name="connsiteY47" fmla="*/ 815099 h 3405209"/>
                <a:gd name="connsiteX48" fmla="*/ 1911551 w 2825951"/>
                <a:gd name="connsiteY48" fmla="*/ 815099 h 3405209"/>
                <a:gd name="connsiteX49" fmla="*/ 2010853 w 2825951"/>
                <a:gd name="connsiteY49" fmla="*/ 976463 h 3405209"/>
                <a:gd name="connsiteX50" fmla="*/ 2089466 w 2825951"/>
                <a:gd name="connsiteY50" fmla="*/ 1063352 h 3405209"/>
                <a:gd name="connsiteX51" fmla="*/ 2213593 w 2825951"/>
                <a:gd name="connsiteY51" fmla="*/ 1067490 h 3405209"/>
                <a:gd name="connsiteX52" fmla="*/ 2317032 w 2825951"/>
                <a:gd name="connsiteY52" fmla="*/ 1030252 h 3405209"/>
                <a:gd name="connsiteX53" fmla="*/ 2391508 w 2825951"/>
                <a:gd name="connsiteY53" fmla="*/ 997151 h 3405209"/>
                <a:gd name="connsiteX54" fmla="*/ 2383233 w 2825951"/>
                <a:gd name="connsiteY54" fmla="*/ 910263 h 3405209"/>
                <a:gd name="connsiteX55" fmla="*/ 2308757 w 2825951"/>
                <a:gd name="connsiteY55" fmla="*/ 930950 h 3405209"/>
                <a:gd name="connsiteX56" fmla="*/ 2259106 w 2825951"/>
                <a:gd name="connsiteY56" fmla="*/ 930950 h 3405209"/>
                <a:gd name="connsiteX57" fmla="*/ 2230143 w 2825951"/>
                <a:gd name="connsiteY57" fmla="*/ 897850 h 3405209"/>
                <a:gd name="connsiteX58" fmla="*/ 2197043 w 2825951"/>
                <a:gd name="connsiteY58" fmla="*/ 848199 h 3405209"/>
                <a:gd name="connsiteX59" fmla="*/ 2242556 w 2825951"/>
                <a:gd name="connsiteY59" fmla="*/ 815099 h 3405209"/>
                <a:gd name="connsiteX60" fmla="*/ 2267381 w 2825951"/>
                <a:gd name="connsiteY60" fmla="*/ 852337 h 3405209"/>
                <a:gd name="connsiteX61" fmla="*/ 2267381 w 2825951"/>
                <a:gd name="connsiteY61" fmla="*/ 885437 h 3405209"/>
                <a:gd name="connsiteX62" fmla="*/ 2329445 w 2825951"/>
                <a:gd name="connsiteY62" fmla="*/ 918538 h 3405209"/>
                <a:gd name="connsiteX63" fmla="*/ 2350132 w 2825951"/>
                <a:gd name="connsiteY63" fmla="*/ 844062 h 3405209"/>
                <a:gd name="connsiteX64" fmla="*/ 2403921 w 2825951"/>
                <a:gd name="connsiteY64" fmla="*/ 831649 h 3405209"/>
                <a:gd name="connsiteX65" fmla="*/ 2465984 w 2825951"/>
                <a:gd name="connsiteY65" fmla="*/ 823374 h 3405209"/>
                <a:gd name="connsiteX66" fmla="*/ 2494947 w 2825951"/>
                <a:gd name="connsiteY66" fmla="*/ 889575 h 3405209"/>
                <a:gd name="connsiteX67" fmla="*/ 2490809 w 2825951"/>
                <a:gd name="connsiteY67" fmla="*/ 943363 h 3405209"/>
                <a:gd name="connsiteX68" fmla="*/ 2548735 w 2825951"/>
                <a:gd name="connsiteY68" fmla="*/ 968188 h 3405209"/>
                <a:gd name="connsiteX69" fmla="*/ 2585973 w 2825951"/>
                <a:gd name="connsiteY69" fmla="*/ 980601 h 3405209"/>
                <a:gd name="connsiteX70" fmla="*/ 2730788 w 2825951"/>
                <a:gd name="connsiteY70" fmla="*/ 972326 h 3405209"/>
                <a:gd name="connsiteX71" fmla="*/ 2763888 w 2825951"/>
                <a:gd name="connsiteY71" fmla="*/ 947501 h 3405209"/>
                <a:gd name="connsiteX72" fmla="*/ 2825951 w 2825951"/>
                <a:gd name="connsiteY72" fmla="*/ 951638 h 3405209"/>
                <a:gd name="connsiteX73" fmla="*/ 2751475 w 2825951"/>
                <a:gd name="connsiteY73" fmla="*/ 1038527 h 3405209"/>
                <a:gd name="connsiteX74" fmla="*/ 2710100 w 2825951"/>
                <a:gd name="connsiteY74" fmla="*/ 1084040 h 3405209"/>
                <a:gd name="connsiteX75" fmla="*/ 2672862 w 2825951"/>
                <a:gd name="connsiteY75" fmla="*/ 1079902 h 3405209"/>
                <a:gd name="connsiteX76" fmla="*/ 2614936 w 2825951"/>
                <a:gd name="connsiteY76" fmla="*/ 1166791 h 3405209"/>
                <a:gd name="connsiteX77" fmla="*/ 2606661 w 2825951"/>
                <a:gd name="connsiteY77" fmla="*/ 1241267 h 3405209"/>
                <a:gd name="connsiteX78" fmla="*/ 2639761 w 2825951"/>
                <a:gd name="connsiteY78" fmla="*/ 1295055 h 3405209"/>
                <a:gd name="connsiteX79" fmla="*/ 2635624 w 2825951"/>
                <a:gd name="connsiteY79" fmla="*/ 1361256 h 3405209"/>
                <a:gd name="connsiteX80" fmla="*/ 2573560 w 2825951"/>
                <a:gd name="connsiteY80" fmla="*/ 1410907 h 3405209"/>
                <a:gd name="connsiteX81" fmla="*/ 2457709 w 2825951"/>
                <a:gd name="connsiteY81" fmla="*/ 1568134 h 3405209"/>
                <a:gd name="connsiteX82" fmla="*/ 2395646 w 2825951"/>
                <a:gd name="connsiteY82" fmla="*/ 1597097 h 3405209"/>
                <a:gd name="connsiteX83" fmla="*/ 2329445 w 2825951"/>
                <a:gd name="connsiteY83" fmla="*/ 1559859 h 3405209"/>
                <a:gd name="connsiteX84" fmla="*/ 2325307 w 2825951"/>
                <a:gd name="connsiteY84" fmla="*/ 1621922 h 3405209"/>
                <a:gd name="connsiteX85" fmla="*/ 2325307 w 2825951"/>
                <a:gd name="connsiteY85" fmla="*/ 1659160 h 3405209"/>
                <a:gd name="connsiteX86" fmla="*/ 2374958 w 2825951"/>
                <a:gd name="connsiteY86" fmla="*/ 1683986 h 3405209"/>
                <a:gd name="connsiteX87" fmla="*/ 2325307 w 2825951"/>
                <a:gd name="connsiteY87" fmla="*/ 1824663 h 3405209"/>
                <a:gd name="connsiteX88" fmla="*/ 2292207 w 2825951"/>
                <a:gd name="connsiteY88" fmla="*/ 1870176 h 3405209"/>
                <a:gd name="connsiteX89" fmla="*/ 2279794 w 2825951"/>
                <a:gd name="connsiteY89" fmla="*/ 1911551 h 3405209"/>
                <a:gd name="connsiteX90" fmla="*/ 2441159 w 2825951"/>
                <a:gd name="connsiteY90" fmla="*/ 2180492 h 3405209"/>
                <a:gd name="connsiteX91" fmla="*/ 2259106 w 2825951"/>
                <a:gd name="connsiteY91" fmla="*/ 2362545 h 3405209"/>
                <a:gd name="connsiteX92" fmla="*/ 2321170 w 2825951"/>
                <a:gd name="connsiteY92" fmla="*/ 2536322 h 3405209"/>
                <a:gd name="connsiteX93" fmla="*/ 2201180 w 2825951"/>
                <a:gd name="connsiteY93" fmla="*/ 2623211 h 3405209"/>
                <a:gd name="connsiteX94" fmla="*/ 2126704 w 2825951"/>
                <a:gd name="connsiteY94" fmla="*/ 2734925 h 3405209"/>
                <a:gd name="connsiteX95" fmla="*/ 2093604 w 2825951"/>
                <a:gd name="connsiteY95" fmla="*/ 2821814 h 3405209"/>
                <a:gd name="connsiteX96" fmla="*/ 2031541 w 2825951"/>
                <a:gd name="connsiteY96" fmla="*/ 2908702 h 3405209"/>
                <a:gd name="connsiteX97" fmla="*/ 1886726 w 2825951"/>
                <a:gd name="connsiteY97" fmla="*/ 3028692 h 3405209"/>
                <a:gd name="connsiteX98" fmla="*/ 1770874 w 2825951"/>
                <a:gd name="connsiteY98" fmla="*/ 3061792 h 3405209"/>
                <a:gd name="connsiteX99" fmla="*/ 1609510 w 2825951"/>
                <a:gd name="connsiteY99" fmla="*/ 3065930 h 3405209"/>
                <a:gd name="connsiteX100" fmla="*/ 1464695 w 2825951"/>
                <a:gd name="connsiteY100" fmla="*/ 3115580 h 3405209"/>
                <a:gd name="connsiteX101" fmla="*/ 1365394 w 2825951"/>
                <a:gd name="connsiteY101" fmla="*/ 3185919 h 3405209"/>
                <a:gd name="connsiteX102" fmla="*/ 1307468 w 2825951"/>
                <a:gd name="connsiteY102" fmla="*/ 3231432 h 3405209"/>
                <a:gd name="connsiteX103" fmla="*/ 1266093 w 2825951"/>
                <a:gd name="connsiteY103" fmla="*/ 3247982 h 3405209"/>
                <a:gd name="connsiteX104" fmla="*/ 1208167 w 2825951"/>
                <a:gd name="connsiteY104" fmla="*/ 3401072 h 3405209"/>
                <a:gd name="connsiteX105" fmla="*/ 1129553 w 2825951"/>
                <a:gd name="connsiteY105" fmla="*/ 3347283 h 3405209"/>
                <a:gd name="connsiteX106" fmla="*/ 1001289 w 2825951"/>
                <a:gd name="connsiteY106" fmla="*/ 3405209 h 3405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2825951" h="3405209">
                  <a:moveTo>
                    <a:pt x="1001289" y="3405209"/>
                  </a:moveTo>
                  <a:lnTo>
                    <a:pt x="0" y="1232992"/>
                  </a:lnTo>
                  <a:lnTo>
                    <a:pt x="136540" y="1108865"/>
                  </a:lnTo>
                  <a:lnTo>
                    <a:pt x="198603" y="1100590"/>
                  </a:lnTo>
                  <a:lnTo>
                    <a:pt x="244116" y="1042664"/>
                  </a:lnTo>
                  <a:lnTo>
                    <a:pt x="268941" y="1001289"/>
                  </a:lnTo>
                  <a:lnTo>
                    <a:pt x="347555" y="988876"/>
                  </a:lnTo>
                  <a:lnTo>
                    <a:pt x="500645" y="914400"/>
                  </a:lnTo>
                  <a:lnTo>
                    <a:pt x="570983" y="885437"/>
                  </a:lnTo>
                  <a:lnTo>
                    <a:pt x="682697" y="815099"/>
                  </a:lnTo>
                  <a:lnTo>
                    <a:pt x="703385" y="790273"/>
                  </a:lnTo>
                  <a:lnTo>
                    <a:pt x="682697" y="732348"/>
                  </a:lnTo>
                  <a:lnTo>
                    <a:pt x="682697" y="686834"/>
                  </a:lnTo>
                  <a:lnTo>
                    <a:pt x="678560" y="662009"/>
                  </a:lnTo>
                  <a:lnTo>
                    <a:pt x="715798" y="633046"/>
                  </a:lnTo>
                  <a:lnTo>
                    <a:pt x="769586" y="595808"/>
                  </a:lnTo>
                  <a:lnTo>
                    <a:pt x="802686" y="595808"/>
                  </a:lnTo>
                  <a:lnTo>
                    <a:pt x="844062" y="616496"/>
                  </a:lnTo>
                  <a:lnTo>
                    <a:pt x="885437" y="558570"/>
                  </a:lnTo>
                  <a:lnTo>
                    <a:pt x="893712" y="455131"/>
                  </a:lnTo>
                  <a:lnTo>
                    <a:pt x="897850" y="401343"/>
                  </a:lnTo>
                  <a:lnTo>
                    <a:pt x="914400" y="364105"/>
                  </a:lnTo>
                  <a:lnTo>
                    <a:pt x="889575" y="310317"/>
                  </a:lnTo>
                  <a:lnTo>
                    <a:pt x="839924" y="264804"/>
                  </a:lnTo>
                  <a:lnTo>
                    <a:pt x="819236" y="235841"/>
                  </a:lnTo>
                  <a:lnTo>
                    <a:pt x="864750" y="182053"/>
                  </a:lnTo>
                  <a:lnTo>
                    <a:pt x="881300" y="132402"/>
                  </a:lnTo>
                  <a:lnTo>
                    <a:pt x="860612" y="74476"/>
                  </a:lnTo>
                  <a:lnTo>
                    <a:pt x="864750" y="0"/>
                  </a:lnTo>
                  <a:lnTo>
                    <a:pt x="1137828" y="190328"/>
                  </a:lnTo>
                  <a:lnTo>
                    <a:pt x="1183341" y="165502"/>
                  </a:lnTo>
                  <a:lnTo>
                    <a:pt x="1253680" y="119989"/>
                  </a:lnTo>
                  <a:lnTo>
                    <a:pt x="1324018" y="91026"/>
                  </a:lnTo>
                  <a:lnTo>
                    <a:pt x="1406770" y="124127"/>
                  </a:lnTo>
                  <a:lnTo>
                    <a:pt x="1431595" y="198603"/>
                  </a:lnTo>
                  <a:lnTo>
                    <a:pt x="1460558" y="297904"/>
                  </a:lnTo>
                  <a:lnTo>
                    <a:pt x="1439870" y="347555"/>
                  </a:lnTo>
                  <a:lnTo>
                    <a:pt x="1431595" y="426168"/>
                  </a:lnTo>
                  <a:lnTo>
                    <a:pt x="1448145" y="562708"/>
                  </a:lnTo>
                  <a:lnTo>
                    <a:pt x="1472970" y="604083"/>
                  </a:lnTo>
                  <a:lnTo>
                    <a:pt x="1559859" y="690972"/>
                  </a:lnTo>
                  <a:lnTo>
                    <a:pt x="1530896" y="748898"/>
                  </a:lnTo>
                  <a:lnTo>
                    <a:pt x="1510208" y="806824"/>
                  </a:lnTo>
                  <a:lnTo>
                    <a:pt x="1580547" y="873025"/>
                  </a:lnTo>
                  <a:lnTo>
                    <a:pt x="1659160" y="889575"/>
                  </a:lnTo>
                  <a:lnTo>
                    <a:pt x="1688123" y="823374"/>
                  </a:lnTo>
                  <a:lnTo>
                    <a:pt x="1746049" y="757173"/>
                  </a:lnTo>
                  <a:lnTo>
                    <a:pt x="1911551" y="815099"/>
                  </a:lnTo>
                  <a:lnTo>
                    <a:pt x="1911551" y="815099"/>
                  </a:lnTo>
                  <a:lnTo>
                    <a:pt x="2010853" y="976463"/>
                  </a:lnTo>
                  <a:lnTo>
                    <a:pt x="2089466" y="1063352"/>
                  </a:lnTo>
                  <a:lnTo>
                    <a:pt x="2213593" y="1067490"/>
                  </a:lnTo>
                  <a:lnTo>
                    <a:pt x="2317032" y="1030252"/>
                  </a:lnTo>
                  <a:lnTo>
                    <a:pt x="2391508" y="997151"/>
                  </a:lnTo>
                  <a:lnTo>
                    <a:pt x="2383233" y="910263"/>
                  </a:lnTo>
                  <a:lnTo>
                    <a:pt x="2308757" y="930950"/>
                  </a:lnTo>
                  <a:lnTo>
                    <a:pt x="2259106" y="930950"/>
                  </a:lnTo>
                  <a:lnTo>
                    <a:pt x="2230143" y="897850"/>
                  </a:lnTo>
                  <a:lnTo>
                    <a:pt x="2197043" y="848199"/>
                  </a:lnTo>
                  <a:lnTo>
                    <a:pt x="2242556" y="815099"/>
                  </a:lnTo>
                  <a:lnTo>
                    <a:pt x="2267381" y="852337"/>
                  </a:lnTo>
                  <a:lnTo>
                    <a:pt x="2267381" y="885437"/>
                  </a:lnTo>
                  <a:lnTo>
                    <a:pt x="2329445" y="918538"/>
                  </a:lnTo>
                  <a:lnTo>
                    <a:pt x="2350132" y="844062"/>
                  </a:lnTo>
                  <a:lnTo>
                    <a:pt x="2403921" y="831649"/>
                  </a:lnTo>
                  <a:lnTo>
                    <a:pt x="2465984" y="823374"/>
                  </a:lnTo>
                  <a:lnTo>
                    <a:pt x="2494947" y="889575"/>
                  </a:lnTo>
                  <a:lnTo>
                    <a:pt x="2490809" y="943363"/>
                  </a:lnTo>
                  <a:lnTo>
                    <a:pt x="2548735" y="968188"/>
                  </a:lnTo>
                  <a:lnTo>
                    <a:pt x="2585973" y="980601"/>
                  </a:lnTo>
                  <a:lnTo>
                    <a:pt x="2730788" y="972326"/>
                  </a:lnTo>
                  <a:lnTo>
                    <a:pt x="2763888" y="947501"/>
                  </a:lnTo>
                  <a:lnTo>
                    <a:pt x="2825951" y="951638"/>
                  </a:lnTo>
                  <a:lnTo>
                    <a:pt x="2751475" y="1038527"/>
                  </a:lnTo>
                  <a:lnTo>
                    <a:pt x="2710100" y="1084040"/>
                  </a:lnTo>
                  <a:lnTo>
                    <a:pt x="2672862" y="1079902"/>
                  </a:lnTo>
                  <a:lnTo>
                    <a:pt x="2614936" y="1166791"/>
                  </a:lnTo>
                  <a:lnTo>
                    <a:pt x="2606661" y="1241267"/>
                  </a:lnTo>
                  <a:lnTo>
                    <a:pt x="2639761" y="1295055"/>
                  </a:lnTo>
                  <a:lnTo>
                    <a:pt x="2635624" y="1361256"/>
                  </a:lnTo>
                  <a:lnTo>
                    <a:pt x="2573560" y="1410907"/>
                  </a:lnTo>
                  <a:lnTo>
                    <a:pt x="2457709" y="1568134"/>
                  </a:lnTo>
                  <a:lnTo>
                    <a:pt x="2395646" y="1597097"/>
                  </a:lnTo>
                  <a:lnTo>
                    <a:pt x="2329445" y="1559859"/>
                  </a:lnTo>
                  <a:lnTo>
                    <a:pt x="2325307" y="1621922"/>
                  </a:lnTo>
                  <a:lnTo>
                    <a:pt x="2325307" y="1659160"/>
                  </a:lnTo>
                  <a:lnTo>
                    <a:pt x="2374958" y="1683986"/>
                  </a:lnTo>
                  <a:lnTo>
                    <a:pt x="2325307" y="1824663"/>
                  </a:lnTo>
                  <a:lnTo>
                    <a:pt x="2292207" y="1870176"/>
                  </a:lnTo>
                  <a:lnTo>
                    <a:pt x="2279794" y="1911551"/>
                  </a:lnTo>
                  <a:lnTo>
                    <a:pt x="2441159" y="2180492"/>
                  </a:lnTo>
                  <a:lnTo>
                    <a:pt x="2259106" y="2362545"/>
                  </a:lnTo>
                  <a:lnTo>
                    <a:pt x="2321170" y="2536322"/>
                  </a:lnTo>
                  <a:lnTo>
                    <a:pt x="2201180" y="2623211"/>
                  </a:lnTo>
                  <a:lnTo>
                    <a:pt x="2126704" y="2734925"/>
                  </a:lnTo>
                  <a:lnTo>
                    <a:pt x="2093604" y="2821814"/>
                  </a:lnTo>
                  <a:lnTo>
                    <a:pt x="2031541" y="2908702"/>
                  </a:lnTo>
                  <a:lnTo>
                    <a:pt x="1886726" y="3028692"/>
                  </a:lnTo>
                  <a:lnTo>
                    <a:pt x="1770874" y="3061792"/>
                  </a:lnTo>
                  <a:lnTo>
                    <a:pt x="1609510" y="3065930"/>
                  </a:lnTo>
                  <a:lnTo>
                    <a:pt x="1464695" y="3115580"/>
                  </a:lnTo>
                  <a:lnTo>
                    <a:pt x="1365394" y="3185919"/>
                  </a:lnTo>
                  <a:lnTo>
                    <a:pt x="1307468" y="3231432"/>
                  </a:lnTo>
                  <a:lnTo>
                    <a:pt x="1266093" y="3247982"/>
                  </a:lnTo>
                  <a:lnTo>
                    <a:pt x="1208167" y="3401072"/>
                  </a:lnTo>
                  <a:lnTo>
                    <a:pt x="1129553" y="3347283"/>
                  </a:lnTo>
                  <a:lnTo>
                    <a:pt x="1001289" y="3405209"/>
                  </a:lnTo>
                  <a:close/>
                </a:path>
              </a:pathLst>
            </a:custGeom>
            <a:solidFill>
              <a:srgbClr val="FFFF00">
                <a:alpha val="5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5726378" y="3856203"/>
              <a:ext cx="2730788" cy="1464695"/>
            </a:xfrm>
            <a:custGeom>
              <a:avLst/>
              <a:gdLst>
                <a:gd name="connsiteX0" fmla="*/ 1923964 w 2730788"/>
                <a:gd name="connsiteY0" fmla="*/ 49650 h 1464695"/>
                <a:gd name="connsiteX1" fmla="*/ 1837075 w 2730788"/>
                <a:gd name="connsiteY1" fmla="*/ 140677 h 1464695"/>
                <a:gd name="connsiteX2" fmla="*/ 1775012 w 2730788"/>
                <a:gd name="connsiteY2" fmla="*/ 119989 h 1464695"/>
                <a:gd name="connsiteX3" fmla="*/ 1750187 w 2730788"/>
                <a:gd name="connsiteY3" fmla="*/ 173777 h 1464695"/>
                <a:gd name="connsiteX4" fmla="*/ 1746049 w 2730788"/>
                <a:gd name="connsiteY4" fmla="*/ 339279 h 1464695"/>
                <a:gd name="connsiteX5" fmla="*/ 1704674 w 2730788"/>
                <a:gd name="connsiteY5" fmla="*/ 351692 h 1464695"/>
                <a:gd name="connsiteX6" fmla="*/ 1646748 w 2730788"/>
                <a:gd name="connsiteY6" fmla="*/ 302041 h 1464695"/>
                <a:gd name="connsiteX7" fmla="*/ 1584684 w 2730788"/>
                <a:gd name="connsiteY7" fmla="*/ 310316 h 1464695"/>
                <a:gd name="connsiteX8" fmla="*/ 1572272 w 2730788"/>
                <a:gd name="connsiteY8" fmla="*/ 335142 h 1464695"/>
                <a:gd name="connsiteX9" fmla="*/ 1555722 w 2730788"/>
                <a:gd name="connsiteY9" fmla="*/ 368242 h 1464695"/>
                <a:gd name="connsiteX10" fmla="*/ 1489521 w 2730788"/>
                <a:gd name="connsiteY10" fmla="*/ 376517 h 1464695"/>
                <a:gd name="connsiteX11" fmla="*/ 1419182 w 2730788"/>
                <a:gd name="connsiteY11" fmla="*/ 322729 h 1464695"/>
                <a:gd name="connsiteX12" fmla="*/ 1369532 w 2730788"/>
                <a:gd name="connsiteY12" fmla="*/ 322729 h 1464695"/>
                <a:gd name="connsiteX13" fmla="*/ 1340569 w 2730788"/>
                <a:gd name="connsiteY13" fmla="*/ 339279 h 1464695"/>
                <a:gd name="connsiteX14" fmla="*/ 1266093 w 2730788"/>
                <a:gd name="connsiteY14" fmla="*/ 339279 h 1464695"/>
                <a:gd name="connsiteX15" fmla="*/ 1216442 w 2730788"/>
                <a:gd name="connsiteY15" fmla="*/ 297904 h 1464695"/>
                <a:gd name="connsiteX16" fmla="*/ 1220579 w 2730788"/>
                <a:gd name="connsiteY16" fmla="*/ 252391 h 1464695"/>
                <a:gd name="connsiteX17" fmla="*/ 1183341 w 2730788"/>
                <a:gd name="connsiteY17" fmla="*/ 194465 h 1464695"/>
                <a:gd name="connsiteX18" fmla="*/ 1183341 w 2730788"/>
                <a:gd name="connsiteY18" fmla="*/ 136539 h 1464695"/>
                <a:gd name="connsiteX19" fmla="*/ 1158516 w 2730788"/>
                <a:gd name="connsiteY19" fmla="*/ 70338 h 1464695"/>
                <a:gd name="connsiteX20" fmla="*/ 1158516 w 2730788"/>
                <a:gd name="connsiteY20" fmla="*/ 70338 h 1464695"/>
                <a:gd name="connsiteX21" fmla="*/ 1038527 w 2730788"/>
                <a:gd name="connsiteY21" fmla="*/ 66201 h 1464695"/>
                <a:gd name="connsiteX22" fmla="*/ 976464 w 2730788"/>
                <a:gd name="connsiteY22" fmla="*/ 103439 h 1464695"/>
                <a:gd name="connsiteX23" fmla="*/ 1005427 w 2730788"/>
                <a:gd name="connsiteY23" fmla="*/ 186190 h 1464695"/>
                <a:gd name="connsiteX24" fmla="*/ 1009564 w 2730788"/>
                <a:gd name="connsiteY24" fmla="*/ 227565 h 1464695"/>
                <a:gd name="connsiteX25" fmla="*/ 988876 w 2730788"/>
                <a:gd name="connsiteY25" fmla="*/ 256528 h 1464695"/>
                <a:gd name="connsiteX26" fmla="*/ 910263 w 2730788"/>
                <a:gd name="connsiteY26" fmla="*/ 281354 h 1464695"/>
                <a:gd name="connsiteX27" fmla="*/ 852337 w 2730788"/>
                <a:gd name="connsiteY27" fmla="*/ 268941 h 1464695"/>
                <a:gd name="connsiteX28" fmla="*/ 711660 w 2730788"/>
                <a:gd name="connsiteY28" fmla="*/ 194465 h 1464695"/>
                <a:gd name="connsiteX29" fmla="*/ 649597 w 2730788"/>
                <a:gd name="connsiteY29" fmla="*/ 157227 h 1464695"/>
                <a:gd name="connsiteX30" fmla="*/ 542020 w 2730788"/>
                <a:gd name="connsiteY30" fmla="*/ 239978 h 1464695"/>
                <a:gd name="connsiteX31" fmla="*/ 434444 w 2730788"/>
                <a:gd name="connsiteY31" fmla="*/ 388930 h 1464695"/>
                <a:gd name="connsiteX32" fmla="*/ 384793 w 2730788"/>
                <a:gd name="connsiteY32" fmla="*/ 409618 h 1464695"/>
                <a:gd name="connsiteX33" fmla="*/ 359968 w 2730788"/>
                <a:gd name="connsiteY33" fmla="*/ 438581 h 1464695"/>
                <a:gd name="connsiteX34" fmla="*/ 326867 w 2730788"/>
                <a:gd name="connsiteY34" fmla="*/ 525469 h 1464695"/>
                <a:gd name="connsiteX35" fmla="*/ 355830 w 2730788"/>
                <a:gd name="connsiteY35" fmla="*/ 570983 h 1464695"/>
                <a:gd name="connsiteX36" fmla="*/ 359968 w 2730788"/>
                <a:gd name="connsiteY36" fmla="*/ 637183 h 1464695"/>
                <a:gd name="connsiteX37" fmla="*/ 297904 w 2730788"/>
                <a:gd name="connsiteY37" fmla="*/ 728210 h 1464695"/>
                <a:gd name="connsiteX38" fmla="*/ 161365 w 2730788"/>
                <a:gd name="connsiteY38" fmla="*/ 881299 h 1464695"/>
                <a:gd name="connsiteX39" fmla="*/ 107577 w 2730788"/>
                <a:gd name="connsiteY39" fmla="*/ 910262 h 1464695"/>
                <a:gd name="connsiteX40" fmla="*/ 66201 w 2730788"/>
                <a:gd name="connsiteY40" fmla="*/ 926812 h 1464695"/>
                <a:gd name="connsiteX41" fmla="*/ 41376 w 2730788"/>
                <a:gd name="connsiteY41" fmla="*/ 897849 h 1464695"/>
                <a:gd name="connsiteX42" fmla="*/ 41376 w 2730788"/>
                <a:gd name="connsiteY42" fmla="*/ 935087 h 1464695"/>
                <a:gd name="connsiteX43" fmla="*/ 91027 w 2730788"/>
                <a:gd name="connsiteY43" fmla="*/ 972326 h 1464695"/>
                <a:gd name="connsiteX44" fmla="*/ 0 w 2730788"/>
                <a:gd name="connsiteY44" fmla="*/ 1204029 h 1464695"/>
                <a:gd name="connsiteX45" fmla="*/ 165503 w 2730788"/>
                <a:gd name="connsiteY45" fmla="*/ 1464695 h 1464695"/>
                <a:gd name="connsiteX46" fmla="*/ 326867 w 2730788"/>
                <a:gd name="connsiteY46" fmla="*/ 1423319 h 1464695"/>
                <a:gd name="connsiteX47" fmla="*/ 393068 w 2730788"/>
                <a:gd name="connsiteY47" fmla="*/ 1340568 h 1464695"/>
                <a:gd name="connsiteX48" fmla="*/ 666147 w 2730788"/>
                <a:gd name="connsiteY48" fmla="*/ 1237129 h 1464695"/>
                <a:gd name="connsiteX49" fmla="*/ 781998 w 2730788"/>
                <a:gd name="connsiteY49" fmla="*/ 1274367 h 1464695"/>
                <a:gd name="connsiteX50" fmla="*/ 819236 w 2730788"/>
                <a:gd name="connsiteY50" fmla="*/ 1328155 h 1464695"/>
                <a:gd name="connsiteX51" fmla="*/ 893712 w 2730788"/>
                <a:gd name="connsiteY51" fmla="*/ 1311605 h 1464695"/>
                <a:gd name="connsiteX52" fmla="*/ 939226 w 2730788"/>
                <a:gd name="connsiteY52" fmla="*/ 1274367 h 1464695"/>
                <a:gd name="connsiteX53" fmla="*/ 1059215 w 2730788"/>
                <a:gd name="connsiteY53" fmla="*/ 1253679 h 1464695"/>
                <a:gd name="connsiteX54" fmla="*/ 1199892 w 2730788"/>
                <a:gd name="connsiteY54" fmla="*/ 1307468 h 1464695"/>
                <a:gd name="connsiteX55" fmla="*/ 1232992 w 2730788"/>
                <a:gd name="connsiteY55" fmla="*/ 1187478 h 1464695"/>
                <a:gd name="connsiteX56" fmla="*/ 1344706 w 2730788"/>
                <a:gd name="connsiteY56" fmla="*/ 1067489 h 1464695"/>
                <a:gd name="connsiteX57" fmla="*/ 1621922 w 2730788"/>
                <a:gd name="connsiteY57" fmla="*/ 1013701 h 1464695"/>
                <a:gd name="connsiteX58" fmla="*/ 2097741 w 2730788"/>
                <a:gd name="connsiteY58" fmla="*/ 1001288 h 1464695"/>
                <a:gd name="connsiteX59" fmla="*/ 2143255 w 2730788"/>
                <a:gd name="connsiteY59" fmla="*/ 1026114 h 1464695"/>
                <a:gd name="connsiteX60" fmla="*/ 2184630 w 2730788"/>
                <a:gd name="connsiteY60" fmla="*/ 1009564 h 1464695"/>
                <a:gd name="connsiteX61" fmla="*/ 2246693 w 2730788"/>
                <a:gd name="connsiteY61" fmla="*/ 1067489 h 1464695"/>
                <a:gd name="connsiteX62" fmla="*/ 2321170 w 2730788"/>
                <a:gd name="connsiteY62" fmla="*/ 1046802 h 1464695"/>
                <a:gd name="connsiteX63" fmla="*/ 2354270 w 2730788"/>
                <a:gd name="connsiteY63" fmla="*/ 1079902 h 1464695"/>
                <a:gd name="connsiteX64" fmla="*/ 2354270 w 2730788"/>
                <a:gd name="connsiteY64" fmla="*/ 1050939 h 1464695"/>
                <a:gd name="connsiteX65" fmla="*/ 2345995 w 2730788"/>
                <a:gd name="connsiteY65" fmla="*/ 918537 h 1464695"/>
                <a:gd name="connsiteX66" fmla="*/ 2403921 w 2730788"/>
                <a:gd name="connsiteY66" fmla="*/ 918537 h 1464695"/>
                <a:gd name="connsiteX67" fmla="*/ 2395646 w 2730788"/>
                <a:gd name="connsiteY67" fmla="*/ 852336 h 1464695"/>
                <a:gd name="connsiteX68" fmla="*/ 2453571 w 2730788"/>
                <a:gd name="connsiteY68" fmla="*/ 885437 h 1464695"/>
                <a:gd name="connsiteX69" fmla="*/ 2540460 w 2730788"/>
                <a:gd name="connsiteY69" fmla="*/ 835786 h 1464695"/>
                <a:gd name="connsiteX70" fmla="*/ 2573560 w 2730788"/>
                <a:gd name="connsiteY70" fmla="*/ 827511 h 1464695"/>
                <a:gd name="connsiteX71" fmla="*/ 2672862 w 2730788"/>
                <a:gd name="connsiteY71" fmla="*/ 798548 h 1464695"/>
                <a:gd name="connsiteX72" fmla="*/ 2730788 w 2730788"/>
                <a:gd name="connsiteY72" fmla="*/ 790273 h 1464695"/>
                <a:gd name="connsiteX73" fmla="*/ 2656312 w 2730788"/>
                <a:gd name="connsiteY73" fmla="*/ 736485 h 1464695"/>
                <a:gd name="connsiteX74" fmla="*/ 2681137 w 2730788"/>
                <a:gd name="connsiteY74" fmla="*/ 653734 h 1464695"/>
                <a:gd name="connsiteX75" fmla="*/ 2614936 w 2730788"/>
                <a:gd name="connsiteY75" fmla="*/ 608221 h 1464695"/>
                <a:gd name="connsiteX76" fmla="*/ 2594248 w 2730788"/>
                <a:gd name="connsiteY76" fmla="*/ 740622 h 1464695"/>
                <a:gd name="connsiteX77" fmla="*/ 2494947 w 2730788"/>
                <a:gd name="connsiteY77" fmla="*/ 724072 h 1464695"/>
                <a:gd name="connsiteX78" fmla="*/ 2453571 w 2730788"/>
                <a:gd name="connsiteY78" fmla="*/ 740622 h 1464695"/>
                <a:gd name="connsiteX79" fmla="*/ 2424608 w 2730788"/>
                <a:gd name="connsiteY79" fmla="*/ 670284 h 1464695"/>
                <a:gd name="connsiteX80" fmla="*/ 2304619 w 2730788"/>
                <a:gd name="connsiteY80" fmla="*/ 678559 h 1464695"/>
                <a:gd name="connsiteX81" fmla="*/ 2308757 w 2730788"/>
                <a:gd name="connsiteY81" fmla="*/ 533745 h 1464695"/>
                <a:gd name="connsiteX82" fmla="*/ 2345995 w 2730788"/>
                <a:gd name="connsiteY82" fmla="*/ 409618 h 1464695"/>
                <a:gd name="connsiteX83" fmla="*/ 2354270 w 2730788"/>
                <a:gd name="connsiteY83" fmla="*/ 331004 h 1464695"/>
                <a:gd name="connsiteX84" fmla="*/ 2350132 w 2730788"/>
                <a:gd name="connsiteY84" fmla="*/ 281354 h 1464695"/>
                <a:gd name="connsiteX85" fmla="*/ 2254969 w 2730788"/>
                <a:gd name="connsiteY85" fmla="*/ 264803 h 1464695"/>
                <a:gd name="connsiteX86" fmla="*/ 2246693 w 2730788"/>
                <a:gd name="connsiteY86" fmla="*/ 169640 h 1464695"/>
                <a:gd name="connsiteX87" fmla="*/ 2259106 w 2730788"/>
                <a:gd name="connsiteY87" fmla="*/ 91026 h 1464695"/>
                <a:gd name="connsiteX88" fmla="*/ 2217731 w 2730788"/>
                <a:gd name="connsiteY88" fmla="*/ 62063 h 1464695"/>
                <a:gd name="connsiteX89" fmla="*/ 2163942 w 2730788"/>
                <a:gd name="connsiteY89" fmla="*/ 74476 h 1464695"/>
                <a:gd name="connsiteX90" fmla="*/ 2106017 w 2730788"/>
                <a:gd name="connsiteY90" fmla="*/ 41375 h 1464695"/>
                <a:gd name="connsiteX91" fmla="*/ 2072916 w 2730788"/>
                <a:gd name="connsiteY91" fmla="*/ 20687 h 1464695"/>
                <a:gd name="connsiteX92" fmla="*/ 2010853 w 2730788"/>
                <a:gd name="connsiteY92" fmla="*/ 0 h 1464695"/>
                <a:gd name="connsiteX93" fmla="*/ 2010853 w 2730788"/>
                <a:gd name="connsiteY93" fmla="*/ 0 h 1464695"/>
                <a:gd name="connsiteX94" fmla="*/ 1923964 w 2730788"/>
                <a:gd name="connsiteY94" fmla="*/ 49650 h 1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730788" h="1464695">
                  <a:moveTo>
                    <a:pt x="1923964" y="49650"/>
                  </a:moveTo>
                  <a:lnTo>
                    <a:pt x="1837075" y="140677"/>
                  </a:lnTo>
                  <a:lnTo>
                    <a:pt x="1775012" y="119989"/>
                  </a:lnTo>
                  <a:lnTo>
                    <a:pt x="1750187" y="173777"/>
                  </a:lnTo>
                  <a:lnTo>
                    <a:pt x="1746049" y="339279"/>
                  </a:lnTo>
                  <a:lnTo>
                    <a:pt x="1704674" y="351692"/>
                  </a:lnTo>
                  <a:lnTo>
                    <a:pt x="1646748" y="302041"/>
                  </a:lnTo>
                  <a:lnTo>
                    <a:pt x="1584684" y="310316"/>
                  </a:lnTo>
                  <a:lnTo>
                    <a:pt x="1572272" y="335142"/>
                  </a:lnTo>
                  <a:lnTo>
                    <a:pt x="1555722" y="368242"/>
                  </a:lnTo>
                  <a:lnTo>
                    <a:pt x="1489521" y="376517"/>
                  </a:lnTo>
                  <a:lnTo>
                    <a:pt x="1419182" y="322729"/>
                  </a:lnTo>
                  <a:lnTo>
                    <a:pt x="1369532" y="322729"/>
                  </a:lnTo>
                  <a:lnTo>
                    <a:pt x="1340569" y="339279"/>
                  </a:lnTo>
                  <a:lnTo>
                    <a:pt x="1266093" y="339279"/>
                  </a:lnTo>
                  <a:lnTo>
                    <a:pt x="1216442" y="297904"/>
                  </a:lnTo>
                  <a:lnTo>
                    <a:pt x="1220579" y="252391"/>
                  </a:lnTo>
                  <a:lnTo>
                    <a:pt x="1183341" y="194465"/>
                  </a:lnTo>
                  <a:lnTo>
                    <a:pt x="1183341" y="136539"/>
                  </a:lnTo>
                  <a:lnTo>
                    <a:pt x="1158516" y="70338"/>
                  </a:lnTo>
                  <a:lnTo>
                    <a:pt x="1158516" y="70338"/>
                  </a:lnTo>
                  <a:lnTo>
                    <a:pt x="1038527" y="66201"/>
                  </a:lnTo>
                  <a:lnTo>
                    <a:pt x="976464" y="103439"/>
                  </a:lnTo>
                  <a:lnTo>
                    <a:pt x="1005427" y="186190"/>
                  </a:lnTo>
                  <a:lnTo>
                    <a:pt x="1009564" y="227565"/>
                  </a:lnTo>
                  <a:lnTo>
                    <a:pt x="988876" y="256528"/>
                  </a:lnTo>
                  <a:lnTo>
                    <a:pt x="910263" y="281354"/>
                  </a:lnTo>
                  <a:lnTo>
                    <a:pt x="852337" y="268941"/>
                  </a:lnTo>
                  <a:lnTo>
                    <a:pt x="711660" y="194465"/>
                  </a:lnTo>
                  <a:lnTo>
                    <a:pt x="649597" y="157227"/>
                  </a:lnTo>
                  <a:lnTo>
                    <a:pt x="542020" y="239978"/>
                  </a:lnTo>
                  <a:lnTo>
                    <a:pt x="434444" y="388930"/>
                  </a:lnTo>
                  <a:lnTo>
                    <a:pt x="384793" y="409618"/>
                  </a:lnTo>
                  <a:lnTo>
                    <a:pt x="359968" y="438581"/>
                  </a:lnTo>
                  <a:lnTo>
                    <a:pt x="326867" y="525469"/>
                  </a:lnTo>
                  <a:lnTo>
                    <a:pt x="355830" y="570983"/>
                  </a:lnTo>
                  <a:lnTo>
                    <a:pt x="359968" y="637183"/>
                  </a:lnTo>
                  <a:lnTo>
                    <a:pt x="297904" y="728210"/>
                  </a:lnTo>
                  <a:lnTo>
                    <a:pt x="161365" y="881299"/>
                  </a:lnTo>
                  <a:lnTo>
                    <a:pt x="107577" y="910262"/>
                  </a:lnTo>
                  <a:lnTo>
                    <a:pt x="66201" y="926812"/>
                  </a:lnTo>
                  <a:lnTo>
                    <a:pt x="41376" y="897849"/>
                  </a:lnTo>
                  <a:lnTo>
                    <a:pt x="41376" y="935087"/>
                  </a:lnTo>
                  <a:lnTo>
                    <a:pt x="91027" y="972326"/>
                  </a:lnTo>
                  <a:lnTo>
                    <a:pt x="0" y="1204029"/>
                  </a:lnTo>
                  <a:lnTo>
                    <a:pt x="165503" y="1464695"/>
                  </a:lnTo>
                  <a:lnTo>
                    <a:pt x="326867" y="1423319"/>
                  </a:lnTo>
                  <a:lnTo>
                    <a:pt x="393068" y="1340568"/>
                  </a:lnTo>
                  <a:lnTo>
                    <a:pt x="666147" y="1237129"/>
                  </a:lnTo>
                  <a:lnTo>
                    <a:pt x="781998" y="1274367"/>
                  </a:lnTo>
                  <a:lnTo>
                    <a:pt x="819236" y="1328155"/>
                  </a:lnTo>
                  <a:lnTo>
                    <a:pt x="893712" y="1311605"/>
                  </a:lnTo>
                  <a:lnTo>
                    <a:pt x="939226" y="1274367"/>
                  </a:lnTo>
                  <a:lnTo>
                    <a:pt x="1059215" y="1253679"/>
                  </a:lnTo>
                  <a:lnTo>
                    <a:pt x="1199892" y="1307468"/>
                  </a:lnTo>
                  <a:lnTo>
                    <a:pt x="1232992" y="1187478"/>
                  </a:lnTo>
                  <a:lnTo>
                    <a:pt x="1344706" y="1067489"/>
                  </a:lnTo>
                  <a:lnTo>
                    <a:pt x="1621922" y="1013701"/>
                  </a:lnTo>
                  <a:lnTo>
                    <a:pt x="2097741" y="1001288"/>
                  </a:lnTo>
                  <a:lnTo>
                    <a:pt x="2143255" y="1026114"/>
                  </a:lnTo>
                  <a:lnTo>
                    <a:pt x="2184630" y="1009564"/>
                  </a:lnTo>
                  <a:lnTo>
                    <a:pt x="2246693" y="1067489"/>
                  </a:lnTo>
                  <a:lnTo>
                    <a:pt x="2321170" y="1046802"/>
                  </a:lnTo>
                  <a:lnTo>
                    <a:pt x="2354270" y="1079902"/>
                  </a:lnTo>
                  <a:lnTo>
                    <a:pt x="2354270" y="1050939"/>
                  </a:lnTo>
                  <a:lnTo>
                    <a:pt x="2345995" y="918537"/>
                  </a:lnTo>
                  <a:lnTo>
                    <a:pt x="2403921" y="918537"/>
                  </a:lnTo>
                  <a:lnTo>
                    <a:pt x="2395646" y="852336"/>
                  </a:lnTo>
                  <a:lnTo>
                    <a:pt x="2453571" y="885437"/>
                  </a:lnTo>
                  <a:lnTo>
                    <a:pt x="2540460" y="835786"/>
                  </a:lnTo>
                  <a:lnTo>
                    <a:pt x="2573560" y="827511"/>
                  </a:lnTo>
                  <a:lnTo>
                    <a:pt x="2672862" y="798548"/>
                  </a:lnTo>
                  <a:lnTo>
                    <a:pt x="2730788" y="790273"/>
                  </a:lnTo>
                  <a:lnTo>
                    <a:pt x="2656312" y="736485"/>
                  </a:lnTo>
                  <a:lnTo>
                    <a:pt x="2681137" y="653734"/>
                  </a:lnTo>
                  <a:lnTo>
                    <a:pt x="2614936" y="608221"/>
                  </a:lnTo>
                  <a:lnTo>
                    <a:pt x="2594248" y="740622"/>
                  </a:lnTo>
                  <a:lnTo>
                    <a:pt x="2494947" y="724072"/>
                  </a:lnTo>
                  <a:lnTo>
                    <a:pt x="2453571" y="740622"/>
                  </a:lnTo>
                  <a:lnTo>
                    <a:pt x="2424608" y="670284"/>
                  </a:lnTo>
                  <a:lnTo>
                    <a:pt x="2304619" y="678559"/>
                  </a:lnTo>
                  <a:lnTo>
                    <a:pt x="2308757" y="533745"/>
                  </a:lnTo>
                  <a:lnTo>
                    <a:pt x="2345995" y="409618"/>
                  </a:lnTo>
                  <a:lnTo>
                    <a:pt x="2354270" y="331004"/>
                  </a:lnTo>
                  <a:lnTo>
                    <a:pt x="2350132" y="281354"/>
                  </a:lnTo>
                  <a:lnTo>
                    <a:pt x="2254969" y="264803"/>
                  </a:lnTo>
                  <a:lnTo>
                    <a:pt x="2246693" y="169640"/>
                  </a:lnTo>
                  <a:lnTo>
                    <a:pt x="2259106" y="91026"/>
                  </a:lnTo>
                  <a:lnTo>
                    <a:pt x="2217731" y="62063"/>
                  </a:lnTo>
                  <a:lnTo>
                    <a:pt x="2163942" y="74476"/>
                  </a:lnTo>
                  <a:lnTo>
                    <a:pt x="2106017" y="41375"/>
                  </a:lnTo>
                  <a:lnTo>
                    <a:pt x="2072916" y="20687"/>
                  </a:lnTo>
                  <a:lnTo>
                    <a:pt x="2010853" y="0"/>
                  </a:lnTo>
                  <a:lnTo>
                    <a:pt x="2010853" y="0"/>
                  </a:lnTo>
                  <a:lnTo>
                    <a:pt x="1923964" y="49650"/>
                  </a:lnTo>
                  <a:close/>
                </a:path>
              </a:pathLst>
            </a:custGeom>
            <a:solidFill>
              <a:schemeClr val="accent3">
                <a:alpha val="5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8505921" y="2163465"/>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891807" y="3706017"/>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428767" y="3817336"/>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341303" y="4222852"/>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6343167" y="5868772"/>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6693025" y="4143339"/>
              <a:ext cx="128258" cy="12825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21" name="Table 20"/>
          <p:cNvGraphicFramePr>
            <a:graphicFrameLocks noGrp="1"/>
          </p:cNvGraphicFramePr>
          <p:nvPr>
            <p:extLst>
              <p:ext uri="{D42A27DB-BD31-4B8C-83A1-F6EECF244321}">
                <p14:modId xmlns:p14="http://schemas.microsoft.com/office/powerpoint/2010/main" val="1402182778"/>
              </p:ext>
            </p:extLst>
          </p:nvPr>
        </p:nvGraphicFramePr>
        <p:xfrm>
          <a:off x="263472" y="2752352"/>
          <a:ext cx="4300145" cy="2878535"/>
        </p:xfrm>
        <a:graphic>
          <a:graphicData uri="http://schemas.openxmlformats.org/drawingml/2006/table">
            <a:tbl>
              <a:tblPr>
                <a:tableStyleId>{5C22544A-7EE6-4342-B048-85BDC9FD1C3A}</a:tableStyleId>
              </a:tblPr>
              <a:tblGrid>
                <a:gridCol w="1233095"/>
                <a:gridCol w="511175"/>
                <a:gridCol w="511175"/>
                <a:gridCol w="511175"/>
                <a:gridCol w="511175"/>
                <a:gridCol w="511175"/>
                <a:gridCol w="511175"/>
              </a:tblGrid>
              <a:tr h="255270">
                <a:tc rowSpan="2">
                  <a:txBody>
                    <a:bodyPr/>
                    <a:lstStyle/>
                    <a:p>
                      <a:pPr algn="ctr" fontAlgn="ctr"/>
                      <a:r>
                        <a:rPr lang="en-US" sz="1400" b="1" u="none" strike="noStrike" dirty="0">
                          <a:effectLst/>
                          <a:latin typeface="Corbel" pitchFamily="34" charset="0"/>
                        </a:rPr>
                        <a:t>SCHOOL</a:t>
                      </a:r>
                      <a:endParaRPr lang="en-US" sz="1400" b="1"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gridSpan="6">
                  <a:txBody>
                    <a:bodyPr/>
                    <a:lstStyle/>
                    <a:p>
                      <a:pPr algn="ctr" fontAlgn="ctr"/>
                      <a:r>
                        <a:rPr lang="en-US" sz="1400" b="1" u="none" strike="noStrike" dirty="0">
                          <a:effectLst/>
                          <a:latin typeface="Corbel" pitchFamily="34" charset="0"/>
                        </a:rPr>
                        <a:t>CAPACITY CONFLICTS</a:t>
                      </a:r>
                      <a:endParaRPr lang="en-US" sz="1400" b="1"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fontAlgn="ctr"/>
                      <a:endParaRPr lang="en-US" sz="1600" b="1"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r>
              <a:tr h="255270">
                <a:tc vMerge="1">
                  <a:txBody>
                    <a:bodyPr/>
                    <a:lstStyle/>
                    <a:p>
                      <a:endParaRPr lang="en-US"/>
                    </a:p>
                  </a:txBody>
                  <a:tcPr/>
                </a:tc>
                <a:tc>
                  <a:txBody>
                    <a:bodyPr/>
                    <a:lstStyle/>
                    <a:p>
                      <a:pPr algn="ctr" fontAlgn="ctr"/>
                      <a:r>
                        <a:rPr lang="en-US" sz="1400" u="none" strike="noStrike" dirty="0" smtClean="0">
                          <a:effectLst/>
                          <a:latin typeface="Corbel" pitchFamily="34" charset="0"/>
                        </a:rPr>
                        <a:t>11/12</a:t>
                      </a:r>
                      <a:endParaRPr lang="en-US" sz="1400" b="0"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a:txBody>
                    <a:bodyPr/>
                    <a:lstStyle/>
                    <a:p>
                      <a:pPr algn="ctr" fontAlgn="ctr"/>
                      <a:r>
                        <a:rPr lang="en-US" sz="1400" u="none" strike="noStrike" dirty="0" smtClean="0">
                          <a:effectLst/>
                          <a:latin typeface="Corbel" pitchFamily="34" charset="0"/>
                        </a:rPr>
                        <a:t>12/13</a:t>
                      </a:r>
                      <a:endParaRPr lang="en-US" sz="1400" b="0"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a:txBody>
                    <a:bodyPr/>
                    <a:lstStyle/>
                    <a:p>
                      <a:pPr algn="ctr" fontAlgn="ctr"/>
                      <a:r>
                        <a:rPr lang="en-US" sz="1400" u="none" strike="noStrike" dirty="0" smtClean="0">
                          <a:effectLst/>
                          <a:latin typeface="Corbel" pitchFamily="34" charset="0"/>
                        </a:rPr>
                        <a:t>13/14</a:t>
                      </a:r>
                      <a:endParaRPr lang="en-US" sz="1400" b="0"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a:txBody>
                    <a:bodyPr/>
                    <a:lstStyle/>
                    <a:p>
                      <a:pPr algn="ctr" fontAlgn="ctr"/>
                      <a:r>
                        <a:rPr lang="en-US" sz="1400" u="none" strike="noStrike" dirty="0" smtClean="0">
                          <a:effectLst/>
                          <a:latin typeface="Corbel" pitchFamily="34" charset="0"/>
                        </a:rPr>
                        <a:t>14/15</a:t>
                      </a:r>
                      <a:endParaRPr lang="en-US" sz="1400" b="0"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a:txBody>
                    <a:bodyPr/>
                    <a:lstStyle/>
                    <a:p>
                      <a:pPr algn="ctr" fontAlgn="ctr"/>
                      <a:r>
                        <a:rPr lang="en-US" sz="1400" u="none" strike="noStrike" dirty="0" smtClean="0">
                          <a:effectLst/>
                          <a:latin typeface="Corbel" pitchFamily="34" charset="0"/>
                        </a:rPr>
                        <a:t>15/16</a:t>
                      </a:r>
                      <a:endParaRPr lang="en-US" sz="1400" b="0"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c>
                  <a:txBody>
                    <a:bodyPr/>
                    <a:lstStyle/>
                    <a:p>
                      <a:pPr algn="ctr" fontAlgn="ctr"/>
                      <a:r>
                        <a:rPr lang="en-US" sz="1400" b="0" i="0" u="none" strike="noStrike" dirty="0" smtClean="0">
                          <a:solidFill>
                            <a:srgbClr val="000000"/>
                          </a:solidFill>
                          <a:effectLst/>
                          <a:latin typeface="Corbel" pitchFamily="34" charset="0"/>
                        </a:rPr>
                        <a:t>16/17</a:t>
                      </a:r>
                      <a:endParaRPr lang="en-US" sz="1400" b="0" i="0" u="none" strike="noStrike" dirty="0">
                        <a:solidFill>
                          <a:srgbClr val="000000"/>
                        </a:solidFill>
                        <a:effectLst/>
                        <a:latin typeface="Corbel" pitchFamily="34" charset="0"/>
                      </a:endParaRPr>
                    </a:p>
                  </a:txBody>
                  <a:tcPr marL="9525" marR="9525" marT="9525" marB="0" anchor="ctr">
                    <a:solidFill>
                      <a:schemeClr val="bg1">
                        <a:lumMod val="75000"/>
                      </a:schemeClr>
                    </a:solidFill>
                  </a:tcPr>
                </a:tc>
              </a:tr>
              <a:tr h="338285">
                <a:tc>
                  <a:txBody>
                    <a:bodyPr/>
                    <a:lstStyle/>
                    <a:p>
                      <a:pPr algn="l" fontAlgn="ctr"/>
                      <a:r>
                        <a:rPr lang="en-US" sz="1400" u="none" strike="noStrike" dirty="0" smtClean="0">
                          <a:effectLst/>
                          <a:latin typeface="Corbel" pitchFamily="34" charset="0"/>
                        </a:rPr>
                        <a:t>BROWNSVILLE</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a:effectLst/>
                          <a:latin typeface="Corbel" pitchFamily="34" charset="0"/>
                        </a:rPr>
                        <a:t>107</a:t>
                      </a:r>
                      <a:endParaRPr lang="en-US" sz="1400" b="0" i="0" u="none" strike="noStrike">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a:effectLst/>
                          <a:latin typeface="Corbel" pitchFamily="34" charset="0"/>
                        </a:rPr>
                        <a:t>92 </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a:effectLst/>
                          <a:latin typeface="Corbel" pitchFamily="34" charset="0"/>
                        </a:rPr>
                        <a:t>70 </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a:effectLst/>
                          <a:latin typeface="Corbel" pitchFamily="34" charset="0"/>
                        </a:rPr>
                        <a:t>32 </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a:effectLst/>
                          <a:latin typeface="Corbel" pitchFamily="34" charset="0"/>
                        </a:rPr>
                        <a:t>28 </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b="0" i="0" u="none" strike="noStrike" dirty="0" smtClean="0">
                          <a:solidFill>
                            <a:srgbClr val="000000"/>
                          </a:solidFill>
                          <a:effectLst/>
                          <a:latin typeface="Corbel" pitchFamily="34" charset="0"/>
                        </a:rPr>
                        <a:t>31</a:t>
                      </a:r>
                      <a:endParaRPr lang="en-US" sz="1400" b="0" i="0" u="none" strike="noStrike" dirty="0">
                        <a:solidFill>
                          <a:srgbClr val="000000"/>
                        </a:solidFill>
                        <a:effectLst/>
                        <a:latin typeface="Corbel" pitchFamily="34" charset="0"/>
                      </a:endParaRPr>
                    </a:p>
                  </a:txBody>
                  <a:tcPr marL="9525" marR="9525" marT="9525" marB="0" anchor="ctr"/>
                </a:tc>
              </a:tr>
              <a:tr h="338285">
                <a:tc>
                  <a:txBody>
                    <a:bodyPr/>
                    <a:lstStyle/>
                    <a:p>
                      <a:pPr algn="l" fontAlgn="ctr"/>
                      <a:r>
                        <a:rPr lang="en-US" sz="1400" u="none" strike="noStrike">
                          <a:effectLst/>
                          <a:latin typeface="Corbel" pitchFamily="34" charset="0"/>
                        </a:rPr>
                        <a:t>CROZET</a:t>
                      </a:r>
                      <a:endParaRPr lang="en-US" sz="1400" b="0" i="0" u="none" strike="noStrike">
                        <a:solidFill>
                          <a:srgbClr val="000000"/>
                        </a:solidFill>
                        <a:effectLst/>
                        <a:latin typeface="Corbel" pitchFamily="34" charset="0"/>
                      </a:endParaRPr>
                    </a:p>
                  </a:txBody>
                  <a:tcPr marL="9525" marR="9525" marT="9525" marB="0" anchor="ctr"/>
                </a:tc>
                <a:tc>
                  <a:txBody>
                    <a:bodyPr/>
                    <a:lstStyle/>
                    <a:p>
                      <a:pPr algn="ctr" fontAlgn="ctr"/>
                      <a:r>
                        <a:rPr lang="en-US" sz="1400" u="none" strike="noStrike">
                          <a:effectLst/>
                          <a:latin typeface="Corbel" pitchFamily="34" charset="0"/>
                        </a:rPr>
                        <a:t>54</a:t>
                      </a:r>
                      <a:endParaRPr lang="en-US" sz="1400" b="0" i="0" u="none" strike="noStrike">
                        <a:solidFill>
                          <a:srgbClr val="000000"/>
                        </a:solidFill>
                        <a:effectLst/>
                        <a:latin typeface="Corbel" pitchFamily="34" charset="0"/>
                      </a:endParaRPr>
                    </a:p>
                  </a:txBody>
                  <a:tcPr marL="9525" marR="9525" marT="9525" marB="0" anchor="ctr"/>
                </a:tc>
                <a:tc>
                  <a:txBody>
                    <a:bodyPr/>
                    <a:lstStyle/>
                    <a:p>
                      <a:pPr algn="ctr" fontAlgn="ctr"/>
                      <a:r>
                        <a:rPr lang="en-US" sz="1400" u="none" strike="noStrike">
                          <a:effectLst/>
                          <a:latin typeface="Corbel" pitchFamily="34" charset="0"/>
                        </a:rPr>
                        <a:t>54 </a:t>
                      </a:r>
                      <a:endParaRPr lang="en-US" sz="1400" b="0" i="0" u="none" strike="noStrike">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a:effectLst/>
                          <a:latin typeface="Corbel" pitchFamily="34" charset="0"/>
                        </a:rPr>
                        <a:t>50 </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a:effectLst/>
                          <a:latin typeface="Corbel" pitchFamily="34" charset="0"/>
                        </a:rPr>
                        <a:t>50 </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a:effectLst/>
                          <a:latin typeface="Corbel" pitchFamily="34" charset="0"/>
                        </a:rPr>
                        <a:t>39 </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b="0" i="0" u="none" strike="noStrike" dirty="0" smtClean="0">
                          <a:solidFill>
                            <a:srgbClr val="000000"/>
                          </a:solidFill>
                          <a:effectLst/>
                          <a:latin typeface="Corbel" pitchFamily="34" charset="0"/>
                        </a:rPr>
                        <a:t>41</a:t>
                      </a:r>
                      <a:endParaRPr lang="en-US" sz="1400" b="0" i="0" u="none" strike="noStrike" dirty="0">
                        <a:solidFill>
                          <a:srgbClr val="000000"/>
                        </a:solidFill>
                        <a:effectLst/>
                        <a:latin typeface="Corbel" pitchFamily="34" charset="0"/>
                      </a:endParaRPr>
                    </a:p>
                  </a:txBody>
                  <a:tcPr marL="9525" marR="9525" marT="9525" marB="0" anchor="ctr"/>
                </a:tc>
              </a:tr>
              <a:tr h="338285">
                <a:tc>
                  <a:txBody>
                    <a:bodyPr/>
                    <a:lstStyle/>
                    <a:p>
                      <a:pPr algn="l" fontAlgn="ctr"/>
                      <a:r>
                        <a:rPr lang="en-US" sz="1400" u="none" strike="noStrike">
                          <a:effectLst/>
                          <a:latin typeface="Corbel" pitchFamily="34" charset="0"/>
                        </a:rPr>
                        <a:t>MERIWETHER</a:t>
                      </a:r>
                      <a:endParaRPr lang="en-US" sz="1400" b="0" i="0" u="none" strike="noStrike">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smtClean="0">
                          <a:solidFill>
                            <a:srgbClr val="FF0000"/>
                          </a:solidFill>
                          <a:effectLst/>
                          <a:latin typeface="Corbel" pitchFamily="34" charset="0"/>
                        </a:rPr>
                        <a:t>(66)</a:t>
                      </a:r>
                      <a:endParaRPr lang="en-US" sz="1400" b="0" i="0" u="none" strike="noStrike" dirty="0">
                        <a:solidFill>
                          <a:srgbClr val="FF0000"/>
                        </a:solidFill>
                        <a:effectLst/>
                        <a:latin typeface="Corbel" pitchFamily="34" charset="0"/>
                      </a:endParaRPr>
                    </a:p>
                  </a:txBody>
                  <a:tcPr marL="9525" marR="9525" marT="9525" marB="0" anchor="ctr"/>
                </a:tc>
                <a:tc>
                  <a:txBody>
                    <a:bodyPr/>
                    <a:lstStyle/>
                    <a:p>
                      <a:pPr algn="ctr" fontAlgn="ctr"/>
                      <a:r>
                        <a:rPr lang="en-US" sz="1400" u="none" strike="noStrike">
                          <a:solidFill>
                            <a:srgbClr val="FF0000"/>
                          </a:solidFill>
                          <a:effectLst/>
                          <a:latin typeface="Corbel" pitchFamily="34" charset="0"/>
                        </a:rPr>
                        <a:t>(83)</a:t>
                      </a:r>
                      <a:endParaRPr lang="en-US" sz="1400" b="0" i="0" u="none" strike="noStrike">
                        <a:solidFill>
                          <a:srgbClr val="FF0000"/>
                        </a:solidFill>
                        <a:effectLst/>
                        <a:latin typeface="Corbel" pitchFamily="34" charset="0"/>
                      </a:endParaRPr>
                    </a:p>
                  </a:txBody>
                  <a:tcPr marL="9525" marR="9525" marT="9525" marB="0" anchor="ctr"/>
                </a:tc>
                <a:tc>
                  <a:txBody>
                    <a:bodyPr/>
                    <a:lstStyle/>
                    <a:p>
                      <a:pPr algn="ctr" fontAlgn="ctr"/>
                      <a:r>
                        <a:rPr lang="en-US" sz="1400" u="none" strike="noStrike" dirty="0">
                          <a:solidFill>
                            <a:srgbClr val="FF0000"/>
                          </a:solidFill>
                          <a:effectLst/>
                          <a:latin typeface="Corbel" pitchFamily="34" charset="0"/>
                        </a:rPr>
                        <a:t>(83)</a:t>
                      </a:r>
                      <a:endParaRPr lang="en-US" sz="1400" b="0" i="0" u="none" strike="noStrike" dirty="0">
                        <a:solidFill>
                          <a:srgbClr val="FF0000"/>
                        </a:solidFill>
                        <a:effectLst/>
                        <a:latin typeface="Corbel" pitchFamily="34" charset="0"/>
                      </a:endParaRPr>
                    </a:p>
                  </a:txBody>
                  <a:tcPr marL="9525" marR="9525" marT="9525" marB="0" anchor="ctr"/>
                </a:tc>
                <a:tc>
                  <a:txBody>
                    <a:bodyPr/>
                    <a:lstStyle/>
                    <a:p>
                      <a:pPr algn="ctr" fontAlgn="ctr"/>
                      <a:r>
                        <a:rPr lang="en-US" sz="1400" u="none" strike="noStrike" dirty="0">
                          <a:solidFill>
                            <a:srgbClr val="FF0000"/>
                          </a:solidFill>
                          <a:effectLst/>
                          <a:latin typeface="Corbel" pitchFamily="34" charset="0"/>
                        </a:rPr>
                        <a:t>(97)</a:t>
                      </a:r>
                      <a:endParaRPr lang="en-US" sz="1400" b="0" i="0" u="none" strike="noStrike" dirty="0">
                        <a:solidFill>
                          <a:srgbClr val="FF0000"/>
                        </a:solidFill>
                        <a:effectLst/>
                        <a:latin typeface="Corbel" pitchFamily="34" charset="0"/>
                      </a:endParaRPr>
                    </a:p>
                  </a:txBody>
                  <a:tcPr marL="9525" marR="9525" marT="9525" marB="0" anchor="ctr"/>
                </a:tc>
                <a:tc>
                  <a:txBody>
                    <a:bodyPr/>
                    <a:lstStyle/>
                    <a:p>
                      <a:pPr algn="ctr" fontAlgn="ctr"/>
                      <a:r>
                        <a:rPr lang="en-US" sz="1400" u="none" strike="noStrike" dirty="0">
                          <a:solidFill>
                            <a:srgbClr val="FF0000"/>
                          </a:solidFill>
                          <a:effectLst/>
                          <a:latin typeface="Corbel" pitchFamily="34" charset="0"/>
                        </a:rPr>
                        <a:t>(104)</a:t>
                      </a:r>
                      <a:endParaRPr lang="en-US" sz="1400" b="0" i="0" u="none" strike="noStrike" dirty="0">
                        <a:solidFill>
                          <a:srgbClr val="FF0000"/>
                        </a:solidFill>
                        <a:effectLst/>
                        <a:latin typeface="Corbel" pitchFamily="34" charset="0"/>
                      </a:endParaRPr>
                    </a:p>
                  </a:txBody>
                  <a:tcPr marL="9525" marR="9525" marT="9525" marB="0" anchor="ctr"/>
                </a:tc>
                <a:tc>
                  <a:txBody>
                    <a:bodyPr/>
                    <a:lstStyle/>
                    <a:p>
                      <a:pPr algn="ctr" fontAlgn="ctr"/>
                      <a:r>
                        <a:rPr lang="en-US" sz="1400" b="0" i="0" u="none" strike="noStrike" dirty="0" smtClean="0">
                          <a:solidFill>
                            <a:srgbClr val="FF0000"/>
                          </a:solidFill>
                          <a:effectLst/>
                          <a:latin typeface="Corbel" pitchFamily="34" charset="0"/>
                        </a:rPr>
                        <a:t>(97)</a:t>
                      </a:r>
                      <a:endParaRPr lang="en-US" sz="1400" b="0" i="0" u="none" strike="noStrike" dirty="0">
                        <a:solidFill>
                          <a:srgbClr val="FF0000"/>
                        </a:solidFill>
                        <a:effectLst/>
                        <a:latin typeface="Corbel" pitchFamily="34" charset="0"/>
                      </a:endParaRPr>
                    </a:p>
                  </a:txBody>
                  <a:tcPr marL="9525" marR="9525" marT="9525" marB="0" anchor="ctr"/>
                </a:tc>
              </a:tr>
              <a:tr h="338285">
                <a:tc>
                  <a:txBody>
                    <a:bodyPr/>
                    <a:lstStyle/>
                    <a:p>
                      <a:pPr algn="l" fontAlgn="ctr"/>
                      <a:r>
                        <a:rPr lang="en-US" sz="1400" u="none" strike="noStrike" dirty="0" smtClean="0">
                          <a:effectLst/>
                          <a:latin typeface="Corbel" pitchFamily="34" charset="0"/>
                        </a:rPr>
                        <a:t>MURRAY</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u="none" strike="noStrike">
                          <a:effectLst/>
                          <a:latin typeface="Corbel" pitchFamily="34" charset="0"/>
                        </a:rPr>
                        <a:t>48</a:t>
                      </a:r>
                      <a:endParaRPr lang="en-US" sz="1400" b="0" i="0" u="none" strike="noStrike">
                        <a:solidFill>
                          <a:srgbClr val="000000"/>
                        </a:solidFill>
                        <a:effectLst/>
                        <a:latin typeface="Corbel" pitchFamily="34" charset="0"/>
                      </a:endParaRPr>
                    </a:p>
                  </a:txBody>
                  <a:tcPr marL="9525" marR="9525" marT="9525" marB="0" anchor="ctr"/>
                </a:tc>
                <a:tc>
                  <a:txBody>
                    <a:bodyPr/>
                    <a:lstStyle/>
                    <a:p>
                      <a:pPr algn="ctr" fontAlgn="ctr"/>
                      <a:r>
                        <a:rPr lang="en-US" sz="1400" u="none" strike="noStrike">
                          <a:effectLst/>
                          <a:latin typeface="Corbel" pitchFamily="34" charset="0"/>
                        </a:rPr>
                        <a:t>37 </a:t>
                      </a:r>
                      <a:endParaRPr lang="en-US" sz="1400" b="0" i="0" u="none" strike="noStrike">
                        <a:solidFill>
                          <a:srgbClr val="000000"/>
                        </a:solidFill>
                        <a:effectLst/>
                        <a:latin typeface="Corbel" pitchFamily="34" charset="0"/>
                      </a:endParaRPr>
                    </a:p>
                  </a:txBody>
                  <a:tcPr marL="9525" marR="9525" marT="9525" marB="0" anchor="ctr"/>
                </a:tc>
                <a:tc>
                  <a:txBody>
                    <a:bodyPr/>
                    <a:lstStyle/>
                    <a:p>
                      <a:pPr algn="ctr" fontAlgn="ctr"/>
                      <a:r>
                        <a:rPr lang="en-US" sz="1400" u="none" strike="noStrike">
                          <a:effectLst/>
                          <a:latin typeface="Corbel" pitchFamily="34" charset="0"/>
                        </a:rPr>
                        <a:t>40 </a:t>
                      </a:r>
                      <a:endParaRPr lang="en-US" sz="1400" b="0" i="0" u="none" strike="noStrike">
                        <a:solidFill>
                          <a:srgbClr val="000000"/>
                        </a:solidFill>
                        <a:effectLst/>
                        <a:latin typeface="Corbel" pitchFamily="34" charset="0"/>
                      </a:endParaRPr>
                    </a:p>
                  </a:txBody>
                  <a:tcPr marL="9525" marR="9525" marT="9525" marB="0" anchor="ctr"/>
                </a:tc>
                <a:tc>
                  <a:txBody>
                    <a:bodyPr/>
                    <a:lstStyle/>
                    <a:p>
                      <a:pPr algn="ctr" fontAlgn="ctr"/>
                      <a:r>
                        <a:rPr lang="en-US" sz="1400" u="none" strike="noStrike">
                          <a:effectLst/>
                          <a:latin typeface="Corbel" pitchFamily="34" charset="0"/>
                        </a:rPr>
                        <a:t>35 </a:t>
                      </a:r>
                      <a:endParaRPr lang="en-US" sz="1400" b="0" i="0" u="none" strike="noStrike">
                        <a:solidFill>
                          <a:srgbClr val="000000"/>
                        </a:solidFill>
                        <a:effectLst/>
                        <a:latin typeface="Corbel" pitchFamily="34" charset="0"/>
                      </a:endParaRPr>
                    </a:p>
                  </a:txBody>
                  <a:tcPr marL="9525" marR="9525" marT="9525" marB="0" anchor="ctr"/>
                </a:tc>
                <a:tc>
                  <a:txBody>
                    <a:bodyPr/>
                    <a:lstStyle/>
                    <a:p>
                      <a:pPr algn="ctr" fontAlgn="ctr"/>
                      <a:r>
                        <a:rPr lang="en-US" sz="1400" u="none" strike="noStrike" dirty="0">
                          <a:effectLst/>
                          <a:latin typeface="Corbel" pitchFamily="34" charset="0"/>
                        </a:rPr>
                        <a:t>29 </a:t>
                      </a:r>
                      <a:endParaRPr lang="en-US" sz="1400" b="0" i="0" u="none" strike="noStrike" dirty="0">
                        <a:solidFill>
                          <a:srgbClr val="000000"/>
                        </a:solidFill>
                        <a:effectLst/>
                        <a:latin typeface="Corbel" pitchFamily="34" charset="0"/>
                      </a:endParaRPr>
                    </a:p>
                  </a:txBody>
                  <a:tcPr marL="9525" marR="9525" marT="9525" marB="0" anchor="ctr"/>
                </a:tc>
                <a:tc>
                  <a:txBody>
                    <a:bodyPr/>
                    <a:lstStyle/>
                    <a:p>
                      <a:pPr algn="ctr" fontAlgn="ctr"/>
                      <a:r>
                        <a:rPr lang="en-US" sz="1400" b="0" i="0" u="none" strike="noStrike" dirty="0" smtClean="0">
                          <a:solidFill>
                            <a:srgbClr val="000000"/>
                          </a:solidFill>
                          <a:effectLst/>
                          <a:latin typeface="Corbel" pitchFamily="34" charset="0"/>
                        </a:rPr>
                        <a:t>29</a:t>
                      </a:r>
                      <a:endParaRPr lang="en-US" sz="1400" b="0" i="0" u="none" strike="noStrike" dirty="0">
                        <a:solidFill>
                          <a:srgbClr val="000000"/>
                        </a:solidFill>
                        <a:effectLst/>
                        <a:latin typeface="Corbel" pitchFamily="34" charset="0"/>
                      </a:endParaRPr>
                    </a:p>
                  </a:txBody>
                  <a:tcPr marL="9525" marR="9525" marT="9525" marB="0" anchor="ctr"/>
                </a:tc>
              </a:tr>
              <a:tr h="338285">
                <a:tc>
                  <a:txBody>
                    <a:bodyPr/>
                    <a:lstStyle/>
                    <a:p>
                      <a:pPr algn="l" fontAlgn="ctr"/>
                      <a:r>
                        <a:rPr lang="en-US" sz="1400" b="1" i="1" u="none" strike="noStrike" dirty="0">
                          <a:effectLst/>
                          <a:latin typeface="Corbel" pitchFamily="34" charset="0"/>
                        </a:rPr>
                        <a:t>Subtotal</a:t>
                      </a:r>
                      <a:endParaRPr lang="en-US" sz="1400" b="1" i="1" u="none" strike="noStrike" dirty="0">
                        <a:solidFill>
                          <a:srgbClr val="000000"/>
                        </a:solidFill>
                        <a:effectLst/>
                        <a:latin typeface="Corbel" pitchFamily="34" charset="0"/>
                      </a:endParaRPr>
                    </a:p>
                  </a:txBody>
                  <a:tcPr marL="9525" marR="9525" marT="9525" marB="0" anchor="ctr">
                    <a:solidFill>
                      <a:schemeClr val="bg1">
                        <a:lumMod val="85000"/>
                      </a:schemeClr>
                    </a:solidFill>
                  </a:tcPr>
                </a:tc>
                <a:tc>
                  <a:txBody>
                    <a:bodyPr/>
                    <a:lstStyle/>
                    <a:p>
                      <a:pPr algn="ctr" fontAlgn="ctr"/>
                      <a:r>
                        <a:rPr lang="en-US" sz="1400" b="1" i="1" u="none" strike="noStrike" dirty="0">
                          <a:effectLst/>
                          <a:latin typeface="Corbel" pitchFamily="34" charset="0"/>
                        </a:rPr>
                        <a:t>143 </a:t>
                      </a:r>
                      <a:endParaRPr lang="en-US" sz="1400" b="1" i="1" u="none" strike="noStrike" dirty="0">
                        <a:solidFill>
                          <a:srgbClr val="000000"/>
                        </a:solidFill>
                        <a:effectLst/>
                        <a:latin typeface="Corbel" pitchFamily="34" charset="0"/>
                      </a:endParaRPr>
                    </a:p>
                  </a:txBody>
                  <a:tcPr marL="9525" marR="9525" marT="9525" marB="0" anchor="ctr">
                    <a:solidFill>
                      <a:schemeClr val="bg1">
                        <a:lumMod val="85000"/>
                      </a:schemeClr>
                    </a:solidFill>
                  </a:tcPr>
                </a:tc>
                <a:tc>
                  <a:txBody>
                    <a:bodyPr/>
                    <a:lstStyle/>
                    <a:p>
                      <a:pPr algn="ctr" fontAlgn="ctr"/>
                      <a:r>
                        <a:rPr lang="en-US" sz="1400" b="1" i="1" u="none" strike="noStrike" dirty="0">
                          <a:effectLst/>
                          <a:latin typeface="Corbel" pitchFamily="34" charset="0"/>
                        </a:rPr>
                        <a:t>100 </a:t>
                      </a:r>
                      <a:endParaRPr lang="en-US" sz="1400" b="1" i="1" u="none" strike="noStrike" dirty="0">
                        <a:solidFill>
                          <a:srgbClr val="000000"/>
                        </a:solidFill>
                        <a:effectLst/>
                        <a:latin typeface="Corbel" pitchFamily="34" charset="0"/>
                      </a:endParaRPr>
                    </a:p>
                  </a:txBody>
                  <a:tcPr marL="9525" marR="9525" marT="9525" marB="0" anchor="ctr">
                    <a:solidFill>
                      <a:schemeClr val="bg1">
                        <a:lumMod val="85000"/>
                      </a:schemeClr>
                    </a:solidFill>
                  </a:tcPr>
                </a:tc>
                <a:tc>
                  <a:txBody>
                    <a:bodyPr/>
                    <a:lstStyle/>
                    <a:p>
                      <a:pPr algn="ctr" fontAlgn="ctr"/>
                      <a:r>
                        <a:rPr lang="en-US" sz="1400" b="1" i="1" u="none" strike="noStrike" dirty="0">
                          <a:effectLst/>
                          <a:latin typeface="Corbel" pitchFamily="34" charset="0"/>
                        </a:rPr>
                        <a:t>77 </a:t>
                      </a:r>
                      <a:endParaRPr lang="en-US" sz="1400" b="1" i="1" u="none" strike="noStrike" dirty="0">
                        <a:solidFill>
                          <a:srgbClr val="000000"/>
                        </a:solidFill>
                        <a:effectLst/>
                        <a:latin typeface="Corbel" pitchFamily="34" charset="0"/>
                      </a:endParaRPr>
                    </a:p>
                  </a:txBody>
                  <a:tcPr marL="9525" marR="9525" marT="9525" marB="0" anchor="ctr">
                    <a:solidFill>
                      <a:schemeClr val="bg1">
                        <a:lumMod val="85000"/>
                      </a:schemeClr>
                    </a:solidFill>
                  </a:tcPr>
                </a:tc>
                <a:tc>
                  <a:txBody>
                    <a:bodyPr/>
                    <a:lstStyle/>
                    <a:p>
                      <a:pPr algn="ctr" fontAlgn="ctr"/>
                      <a:r>
                        <a:rPr lang="en-US" sz="1400" b="1" i="1" u="none" strike="noStrike" dirty="0">
                          <a:effectLst/>
                          <a:latin typeface="Corbel" pitchFamily="34" charset="0"/>
                        </a:rPr>
                        <a:t>20 </a:t>
                      </a:r>
                      <a:endParaRPr lang="en-US" sz="1400" b="1" i="1" u="none" strike="noStrike" dirty="0">
                        <a:solidFill>
                          <a:srgbClr val="000000"/>
                        </a:solidFill>
                        <a:effectLst/>
                        <a:latin typeface="Corbel" pitchFamily="34" charset="0"/>
                      </a:endParaRPr>
                    </a:p>
                  </a:txBody>
                  <a:tcPr marL="9525" marR="9525" marT="9525" marB="0" anchor="ctr">
                    <a:solidFill>
                      <a:schemeClr val="bg1">
                        <a:lumMod val="85000"/>
                      </a:schemeClr>
                    </a:solidFill>
                  </a:tcPr>
                </a:tc>
                <a:tc>
                  <a:txBody>
                    <a:bodyPr/>
                    <a:lstStyle/>
                    <a:p>
                      <a:pPr algn="ctr" fontAlgn="ctr"/>
                      <a:r>
                        <a:rPr lang="en-US" sz="1400" b="1" i="1" u="none" strike="noStrike" dirty="0">
                          <a:solidFill>
                            <a:srgbClr val="FF0000"/>
                          </a:solidFill>
                          <a:effectLst/>
                          <a:latin typeface="Corbel" pitchFamily="34" charset="0"/>
                        </a:rPr>
                        <a:t>(8)</a:t>
                      </a:r>
                    </a:p>
                  </a:txBody>
                  <a:tcPr marL="9525" marR="9525" marT="9525" marB="0" anchor="ctr">
                    <a:solidFill>
                      <a:schemeClr val="bg1">
                        <a:lumMod val="85000"/>
                      </a:schemeClr>
                    </a:solidFill>
                  </a:tcPr>
                </a:tc>
                <a:tc>
                  <a:txBody>
                    <a:bodyPr/>
                    <a:lstStyle/>
                    <a:p>
                      <a:pPr algn="ctr" fontAlgn="ctr"/>
                      <a:r>
                        <a:rPr lang="en-US" sz="1400" b="1" i="1" u="none" strike="noStrike" dirty="0" smtClean="0">
                          <a:solidFill>
                            <a:srgbClr val="FF0000"/>
                          </a:solidFill>
                          <a:effectLst/>
                          <a:latin typeface="Corbel" pitchFamily="34" charset="0"/>
                        </a:rPr>
                        <a:t>(4)</a:t>
                      </a:r>
                      <a:endParaRPr lang="en-US" sz="1400" b="1" i="1" u="none" strike="noStrike" dirty="0">
                        <a:solidFill>
                          <a:srgbClr val="FF0000"/>
                        </a:solidFill>
                        <a:effectLst/>
                        <a:latin typeface="Corbel" pitchFamily="34" charset="0"/>
                      </a:endParaRPr>
                    </a:p>
                  </a:txBody>
                  <a:tcPr marL="9525" marR="9525" marT="9525" marB="0" anchor="ctr">
                    <a:solidFill>
                      <a:schemeClr val="bg1">
                        <a:lumMod val="85000"/>
                      </a:schemeClr>
                    </a:solidFill>
                  </a:tcPr>
                </a:tc>
              </a:tr>
              <a:tr h="338285">
                <a:tc>
                  <a:txBody>
                    <a:bodyPr/>
                    <a:lstStyle/>
                    <a:p>
                      <a:pPr algn="l" fontAlgn="ctr"/>
                      <a:r>
                        <a:rPr lang="en-US" sz="1400" b="1" i="1" u="none" strike="noStrike" dirty="0" smtClean="0">
                          <a:solidFill>
                            <a:srgbClr val="000000"/>
                          </a:solidFill>
                          <a:effectLst/>
                          <a:latin typeface="Corbel" pitchFamily="34" charset="0"/>
                        </a:rPr>
                        <a:t>HENLEY</a:t>
                      </a:r>
                      <a:endParaRPr lang="en-US" sz="1400" b="1" i="1" u="none" strike="noStrike" dirty="0">
                        <a:solidFill>
                          <a:srgbClr val="000000"/>
                        </a:solidFill>
                        <a:effectLst/>
                        <a:latin typeface="Corbel" pitchFamily="34" charset="0"/>
                      </a:endParaRPr>
                    </a:p>
                  </a:txBody>
                  <a:tcPr marL="9525" marR="9525" marT="9525" marB="0" anchor="ctr">
                    <a:solidFill>
                      <a:schemeClr val="bg1">
                        <a:lumMod val="95000"/>
                      </a:schemeClr>
                    </a:solidFill>
                  </a:tcPr>
                </a:tc>
                <a:tc>
                  <a:txBody>
                    <a:bodyPr/>
                    <a:lstStyle/>
                    <a:p>
                      <a:pPr algn="ctr" fontAlgn="ctr"/>
                      <a:r>
                        <a:rPr lang="en-US" sz="1400" b="1" i="1" u="none" strike="noStrike" dirty="0" smtClean="0">
                          <a:solidFill>
                            <a:srgbClr val="000000"/>
                          </a:solidFill>
                          <a:effectLst/>
                          <a:latin typeface="Corbel" pitchFamily="34" charset="0"/>
                        </a:rPr>
                        <a:t>124</a:t>
                      </a:r>
                      <a:endParaRPr lang="en-US" sz="1400" b="1" i="1" u="none" strike="noStrike" dirty="0">
                        <a:solidFill>
                          <a:srgbClr val="000000"/>
                        </a:solidFill>
                        <a:effectLst/>
                        <a:latin typeface="Corbel" pitchFamily="34" charset="0"/>
                      </a:endParaRPr>
                    </a:p>
                  </a:txBody>
                  <a:tcPr marL="9525" marR="9525" marT="9525" marB="0" anchor="ctr">
                    <a:solidFill>
                      <a:schemeClr val="bg1">
                        <a:lumMod val="95000"/>
                      </a:schemeClr>
                    </a:solidFill>
                  </a:tcPr>
                </a:tc>
                <a:tc>
                  <a:txBody>
                    <a:bodyPr/>
                    <a:lstStyle/>
                    <a:p>
                      <a:pPr algn="ctr" fontAlgn="ctr"/>
                      <a:r>
                        <a:rPr lang="en-US" sz="1400" b="1" i="1" u="none" strike="noStrike" dirty="0" smtClean="0">
                          <a:solidFill>
                            <a:srgbClr val="000000"/>
                          </a:solidFill>
                          <a:effectLst/>
                          <a:latin typeface="Corbel" pitchFamily="34" charset="0"/>
                        </a:rPr>
                        <a:t>130</a:t>
                      </a:r>
                      <a:endParaRPr lang="en-US" sz="1400" b="1" i="1" u="none" strike="noStrike" dirty="0">
                        <a:solidFill>
                          <a:srgbClr val="000000"/>
                        </a:solidFill>
                        <a:effectLst/>
                        <a:latin typeface="Corbel" pitchFamily="34" charset="0"/>
                      </a:endParaRPr>
                    </a:p>
                  </a:txBody>
                  <a:tcPr marL="9525" marR="9525" marT="9525" marB="0" anchor="ctr">
                    <a:solidFill>
                      <a:schemeClr val="bg1">
                        <a:lumMod val="95000"/>
                      </a:schemeClr>
                    </a:solidFill>
                  </a:tcPr>
                </a:tc>
                <a:tc>
                  <a:txBody>
                    <a:bodyPr/>
                    <a:lstStyle/>
                    <a:p>
                      <a:pPr algn="ctr" fontAlgn="ctr"/>
                      <a:r>
                        <a:rPr lang="en-US" sz="1400" b="1" i="1" u="none" strike="noStrike" dirty="0" smtClean="0">
                          <a:solidFill>
                            <a:srgbClr val="000000"/>
                          </a:solidFill>
                          <a:effectLst/>
                          <a:latin typeface="Corbel" pitchFamily="34" charset="0"/>
                        </a:rPr>
                        <a:t>94</a:t>
                      </a:r>
                      <a:endParaRPr lang="en-US" sz="1400" b="1" i="1" u="none" strike="noStrike" dirty="0">
                        <a:solidFill>
                          <a:srgbClr val="000000"/>
                        </a:solidFill>
                        <a:effectLst/>
                        <a:latin typeface="Corbel" pitchFamily="34" charset="0"/>
                      </a:endParaRPr>
                    </a:p>
                  </a:txBody>
                  <a:tcPr marL="9525" marR="9525" marT="9525" marB="0" anchor="ctr">
                    <a:solidFill>
                      <a:schemeClr val="bg1">
                        <a:lumMod val="95000"/>
                      </a:schemeClr>
                    </a:solidFill>
                  </a:tcPr>
                </a:tc>
                <a:tc>
                  <a:txBody>
                    <a:bodyPr/>
                    <a:lstStyle/>
                    <a:p>
                      <a:pPr algn="ctr" fontAlgn="ctr"/>
                      <a:r>
                        <a:rPr lang="en-US" sz="1400" b="1" i="1" u="none" strike="noStrike" dirty="0" smtClean="0">
                          <a:solidFill>
                            <a:srgbClr val="000000"/>
                          </a:solidFill>
                          <a:effectLst/>
                          <a:latin typeface="Corbel" pitchFamily="34" charset="0"/>
                        </a:rPr>
                        <a:t>93</a:t>
                      </a:r>
                      <a:endParaRPr lang="en-US" sz="1400" b="1" i="1" u="none" strike="noStrike" dirty="0">
                        <a:solidFill>
                          <a:srgbClr val="000000"/>
                        </a:solidFill>
                        <a:effectLst/>
                        <a:latin typeface="Corbel" pitchFamily="34" charset="0"/>
                      </a:endParaRPr>
                    </a:p>
                  </a:txBody>
                  <a:tcPr marL="9525" marR="9525" marT="9525" marB="0" anchor="ctr">
                    <a:solidFill>
                      <a:schemeClr val="bg1">
                        <a:lumMod val="95000"/>
                      </a:schemeClr>
                    </a:solidFill>
                  </a:tcPr>
                </a:tc>
                <a:tc>
                  <a:txBody>
                    <a:bodyPr/>
                    <a:lstStyle/>
                    <a:p>
                      <a:pPr algn="ctr" fontAlgn="ctr"/>
                      <a:r>
                        <a:rPr lang="en-US" sz="1400" b="1" i="1" u="none" strike="noStrike" dirty="0" smtClean="0">
                          <a:solidFill>
                            <a:schemeClr val="tx1"/>
                          </a:solidFill>
                          <a:effectLst/>
                          <a:latin typeface="Corbel" pitchFamily="34" charset="0"/>
                        </a:rPr>
                        <a:t>62</a:t>
                      </a:r>
                      <a:endParaRPr lang="en-US" sz="1400" b="1" i="1" u="none" strike="noStrike" dirty="0">
                        <a:solidFill>
                          <a:schemeClr val="tx1"/>
                        </a:solidFill>
                        <a:effectLst/>
                        <a:latin typeface="Corbel" pitchFamily="34" charset="0"/>
                      </a:endParaRPr>
                    </a:p>
                  </a:txBody>
                  <a:tcPr marL="9525" marR="9525" marT="9525" marB="0" anchor="ctr">
                    <a:solidFill>
                      <a:schemeClr val="bg1">
                        <a:lumMod val="95000"/>
                      </a:schemeClr>
                    </a:solidFill>
                  </a:tcPr>
                </a:tc>
                <a:tc>
                  <a:txBody>
                    <a:bodyPr/>
                    <a:lstStyle/>
                    <a:p>
                      <a:pPr algn="ctr" fontAlgn="ctr"/>
                      <a:r>
                        <a:rPr lang="en-US" sz="1400" b="1" i="1" u="none" strike="noStrike" dirty="0" smtClean="0">
                          <a:solidFill>
                            <a:schemeClr val="tx1"/>
                          </a:solidFill>
                          <a:effectLst/>
                          <a:latin typeface="Corbel" pitchFamily="34" charset="0"/>
                        </a:rPr>
                        <a:t>22</a:t>
                      </a:r>
                      <a:endParaRPr lang="en-US" sz="1400" b="1" i="1" u="none" strike="noStrike" dirty="0">
                        <a:solidFill>
                          <a:schemeClr val="tx1"/>
                        </a:solidFill>
                        <a:effectLst/>
                        <a:latin typeface="Corbel" pitchFamily="34" charset="0"/>
                      </a:endParaRPr>
                    </a:p>
                  </a:txBody>
                  <a:tcPr marL="9525" marR="9525" marT="9525" marB="0" anchor="ctr">
                    <a:solidFill>
                      <a:schemeClr val="bg1">
                        <a:lumMod val="95000"/>
                      </a:schemeClr>
                    </a:solidFill>
                  </a:tcPr>
                </a:tc>
              </a:tr>
              <a:tr h="338285">
                <a:tc>
                  <a:txBody>
                    <a:bodyPr/>
                    <a:lstStyle/>
                    <a:p>
                      <a:pPr algn="l" fontAlgn="ctr"/>
                      <a:r>
                        <a:rPr lang="en-US" sz="1400" b="1" i="1" u="none" strike="noStrike" dirty="0" smtClean="0">
                          <a:solidFill>
                            <a:srgbClr val="000000"/>
                          </a:solidFill>
                          <a:effectLst/>
                          <a:latin typeface="Corbel" pitchFamily="34" charset="0"/>
                        </a:rPr>
                        <a:t>WESTERN </a:t>
                      </a:r>
                      <a:r>
                        <a:rPr lang="en-US" sz="1400" b="1" i="1" u="none" strike="noStrike" baseline="0" dirty="0" smtClean="0">
                          <a:solidFill>
                            <a:srgbClr val="000000"/>
                          </a:solidFill>
                          <a:effectLst/>
                          <a:latin typeface="Corbel" pitchFamily="34" charset="0"/>
                        </a:rPr>
                        <a:t> (HS)</a:t>
                      </a:r>
                      <a:endParaRPr lang="en-US" sz="1400" b="1" i="1" u="none" strike="noStrike" dirty="0">
                        <a:solidFill>
                          <a:srgbClr val="000000"/>
                        </a:solidFill>
                        <a:effectLst/>
                        <a:latin typeface="Corbel" pitchFamily="34" charset="0"/>
                      </a:endParaRPr>
                    </a:p>
                  </a:txBody>
                  <a:tcPr marL="9525" marR="9525" marT="9525" marB="0" anchor="ctr">
                    <a:solidFill>
                      <a:schemeClr val="bg1">
                        <a:lumMod val="95000"/>
                      </a:schemeClr>
                    </a:solidFill>
                  </a:tcPr>
                </a:tc>
                <a:tc>
                  <a:txBody>
                    <a:bodyPr/>
                    <a:lstStyle/>
                    <a:p>
                      <a:pPr algn="ctr" fontAlgn="ctr"/>
                      <a:r>
                        <a:rPr lang="en-US" sz="1400" b="1" i="1" u="none" strike="noStrike" dirty="0" smtClean="0">
                          <a:solidFill>
                            <a:srgbClr val="000000"/>
                          </a:solidFill>
                          <a:effectLst/>
                          <a:latin typeface="Corbel" pitchFamily="34" charset="0"/>
                        </a:rPr>
                        <a:t>80</a:t>
                      </a:r>
                      <a:endParaRPr lang="en-US" sz="1400" b="1" i="1" u="none" strike="noStrike" dirty="0">
                        <a:solidFill>
                          <a:srgbClr val="000000"/>
                        </a:solidFill>
                        <a:effectLst/>
                        <a:latin typeface="Corbel" pitchFamily="34" charset="0"/>
                      </a:endParaRPr>
                    </a:p>
                  </a:txBody>
                  <a:tcPr marL="9525" marR="9525" marT="9525" marB="0" anchor="ctr">
                    <a:solidFill>
                      <a:schemeClr val="bg1">
                        <a:lumMod val="95000"/>
                      </a:schemeClr>
                    </a:solidFill>
                  </a:tcPr>
                </a:tc>
                <a:tc>
                  <a:txBody>
                    <a:bodyPr/>
                    <a:lstStyle/>
                    <a:p>
                      <a:pPr algn="ctr" fontAlgn="ctr"/>
                      <a:r>
                        <a:rPr lang="en-US" sz="1400" b="1" i="1" u="none" strike="noStrike" dirty="0" smtClean="0">
                          <a:solidFill>
                            <a:srgbClr val="000000"/>
                          </a:solidFill>
                          <a:effectLst/>
                          <a:latin typeface="Corbel" pitchFamily="34" charset="0"/>
                        </a:rPr>
                        <a:t>53</a:t>
                      </a:r>
                      <a:endParaRPr lang="en-US" sz="1400" b="1" i="1" u="none" strike="noStrike" dirty="0">
                        <a:solidFill>
                          <a:srgbClr val="000000"/>
                        </a:solidFill>
                        <a:effectLst/>
                        <a:latin typeface="Corbel" pitchFamily="34" charset="0"/>
                      </a:endParaRPr>
                    </a:p>
                  </a:txBody>
                  <a:tcPr marL="9525" marR="9525" marT="9525" marB="0" anchor="ctr">
                    <a:solidFill>
                      <a:schemeClr val="bg1">
                        <a:lumMod val="95000"/>
                      </a:schemeClr>
                    </a:solidFill>
                  </a:tcPr>
                </a:tc>
                <a:tc>
                  <a:txBody>
                    <a:bodyPr/>
                    <a:lstStyle/>
                    <a:p>
                      <a:pPr algn="ctr" fontAlgn="ctr"/>
                      <a:r>
                        <a:rPr lang="en-US" sz="1400" b="1" i="1" u="none" strike="noStrike" dirty="0" smtClean="0">
                          <a:solidFill>
                            <a:srgbClr val="000000"/>
                          </a:solidFill>
                          <a:effectLst/>
                          <a:latin typeface="Corbel" pitchFamily="34" charset="0"/>
                        </a:rPr>
                        <a:t>66</a:t>
                      </a:r>
                      <a:endParaRPr lang="en-US" sz="1400" b="1" i="1" u="none" strike="noStrike" dirty="0">
                        <a:solidFill>
                          <a:srgbClr val="000000"/>
                        </a:solidFill>
                        <a:effectLst/>
                        <a:latin typeface="Corbel" pitchFamily="34" charset="0"/>
                      </a:endParaRPr>
                    </a:p>
                  </a:txBody>
                  <a:tcPr marL="9525" marR="9525" marT="9525" marB="0" anchor="ctr">
                    <a:solidFill>
                      <a:schemeClr val="bg1">
                        <a:lumMod val="95000"/>
                      </a:schemeClr>
                    </a:solidFill>
                  </a:tcPr>
                </a:tc>
                <a:tc>
                  <a:txBody>
                    <a:bodyPr/>
                    <a:lstStyle/>
                    <a:p>
                      <a:pPr algn="ctr" fontAlgn="ctr"/>
                      <a:r>
                        <a:rPr lang="en-US" sz="1400" b="1" i="1" u="none" strike="noStrike" dirty="0" smtClean="0">
                          <a:solidFill>
                            <a:srgbClr val="000000"/>
                          </a:solidFill>
                          <a:effectLst/>
                          <a:latin typeface="Corbel" pitchFamily="34" charset="0"/>
                        </a:rPr>
                        <a:t>34</a:t>
                      </a:r>
                      <a:endParaRPr lang="en-US" sz="1400" b="1" i="1" u="none" strike="noStrike" dirty="0">
                        <a:solidFill>
                          <a:srgbClr val="000000"/>
                        </a:solidFill>
                        <a:effectLst/>
                        <a:latin typeface="Corbel" pitchFamily="34" charset="0"/>
                      </a:endParaRPr>
                    </a:p>
                  </a:txBody>
                  <a:tcPr marL="9525" marR="9525" marT="9525" marB="0" anchor="ctr">
                    <a:solidFill>
                      <a:schemeClr val="bg1">
                        <a:lumMod val="95000"/>
                      </a:schemeClr>
                    </a:solidFill>
                  </a:tcPr>
                </a:tc>
                <a:tc>
                  <a:txBody>
                    <a:bodyPr/>
                    <a:lstStyle/>
                    <a:p>
                      <a:pPr algn="ctr" fontAlgn="ctr"/>
                      <a:r>
                        <a:rPr lang="en-US" sz="1400" b="1" i="1" u="none" strike="noStrike" dirty="0" smtClean="0">
                          <a:solidFill>
                            <a:srgbClr val="FF0000"/>
                          </a:solidFill>
                          <a:effectLst/>
                          <a:latin typeface="Corbel" pitchFamily="34" charset="0"/>
                        </a:rPr>
                        <a:t>(1)</a:t>
                      </a:r>
                      <a:endParaRPr lang="en-US" sz="1400" b="1" i="1" u="none" strike="noStrike" dirty="0">
                        <a:solidFill>
                          <a:srgbClr val="FF0000"/>
                        </a:solidFill>
                        <a:effectLst/>
                        <a:latin typeface="Corbel" pitchFamily="34" charset="0"/>
                      </a:endParaRPr>
                    </a:p>
                  </a:txBody>
                  <a:tcPr marL="9525" marR="9525" marT="9525" marB="0" anchor="ctr">
                    <a:solidFill>
                      <a:schemeClr val="bg1">
                        <a:lumMod val="95000"/>
                      </a:schemeClr>
                    </a:solidFill>
                  </a:tcPr>
                </a:tc>
                <a:tc>
                  <a:txBody>
                    <a:bodyPr/>
                    <a:lstStyle/>
                    <a:p>
                      <a:pPr algn="ctr" fontAlgn="ctr"/>
                      <a:r>
                        <a:rPr lang="en-US" sz="1400" b="1" i="1" u="none" strike="noStrike" dirty="0" smtClean="0">
                          <a:solidFill>
                            <a:srgbClr val="FF0000"/>
                          </a:solidFill>
                          <a:effectLst/>
                          <a:latin typeface="Corbel" pitchFamily="34" charset="0"/>
                        </a:rPr>
                        <a:t>(20)</a:t>
                      </a:r>
                      <a:endParaRPr lang="en-US" sz="1400" b="1" i="1" u="none" strike="noStrike" dirty="0">
                        <a:solidFill>
                          <a:srgbClr val="FF0000"/>
                        </a:solidFill>
                        <a:effectLst/>
                        <a:latin typeface="Corbel" pitchFamily="34" charset="0"/>
                      </a:endParaRPr>
                    </a:p>
                  </a:txBody>
                  <a:tcPr marL="9525" marR="9525" marT="9525" marB="0" anchor="ctr">
                    <a:solidFill>
                      <a:schemeClr val="bg1">
                        <a:lumMod val="95000"/>
                      </a:schemeClr>
                    </a:solidFill>
                  </a:tcPr>
                </a:tc>
              </a:tr>
            </a:tbl>
          </a:graphicData>
        </a:graphic>
      </p:graphicFrame>
      <p:sp>
        <p:nvSpPr>
          <p:cNvPr id="22" name="Rectangle 21"/>
          <p:cNvSpPr/>
          <p:nvPr/>
        </p:nvSpPr>
        <p:spPr>
          <a:xfrm>
            <a:off x="263472" y="2223332"/>
            <a:ext cx="4572000" cy="369332"/>
          </a:xfrm>
          <a:prstGeom prst="rect">
            <a:avLst/>
          </a:prstGeom>
        </p:spPr>
        <p:txBody>
          <a:bodyPr>
            <a:spAutoFit/>
          </a:bodyPr>
          <a:lstStyle/>
          <a:p>
            <a:pPr marL="0" lvl="2" algn="just"/>
            <a:r>
              <a:rPr lang="en-US" dirty="0" smtClean="0">
                <a:solidFill>
                  <a:schemeClr val="bg1"/>
                </a:solidFill>
                <a:latin typeface="Corbel" pitchFamily="34" charset="0"/>
              </a:rPr>
              <a:t>Western Schools:</a:t>
            </a:r>
            <a:endParaRPr lang="en-US" dirty="0">
              <a:solidFill>
                <a:schemeClr val="bg1"/>
              </a:solidFill>
              <a:latin typeface="Corbel" pitchFamily="34" charset="0"/>
            </a:endParaRPr>
          </a:p>
        </p:txBody>
      </p:sp>
      <p:sp>
        <p:nvSpPr>
          <p:cNvPr id="23" name="TextBox 22"/>
          <p:cNvSpPr txBox="1"/>
          <p:nvPr/>
        </p:nvSpPr>
        <p:spPr>
          <a:xfrm>
            <a:off x="6081967" y="2952321"/>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CRO</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
        <p:nvSpPr>
          <p:cNvPr id="24" name="TextBox 23"/>
          <p:cNvSpPr txBox="1"/>
          <p:nvPr/>
        </p:nvSpPr>
        <p:spPr>
          <a:xfrm>
            <a:off x="5795204" y="4002179"/>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BRN</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
        <p:nvSpPr>
          <p:cNvPr id="25" name="TextBox 24"/>
          <p:cNvSpPr txBox="1"/>
          <p:nvPr/>
        </p:nvSpPr>
        <p:spPr>
          <a:xfrm>
            <a:off x="7429487" y="2951229"/>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MWL</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
        <p:nvSpPr>
          <p:cNvPr id="26" name="TextBox 25"/>
          <p:cNvSpPr txBox="1"/>
          <p:nvPr/>
        </p:nvSpPr>
        <p:spPr>
          <a:xfrm>
            <a:off x="7093620" y="3889631"/>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MUR</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
        <p:nvSpPr>
          <p:cNvPr id="27" name="TextBox 26"/>
          <p:cNvSpPr txBox="1"/>
          <p:nvPr/>
        </p:nvSpPr>
        <p:spPr>
          <a:xfrm>
            <a:off x="8401172" y="1795442"/>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BWE</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
        <p:nvSpPr>
          <p:cNvPr id="28" name="TextBox 27"/>
          <p:cNvSpPr txBox="1"/>
          <p:nvPr/>
        </p:nvSpPr>
        <p:spPr>
          <a:xfrm>
            <a:off x="7168294" y="5146215"/>
            <a:ext cx="736223"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latin typeface="Corbel" pitchFamily="34" charset="0"/>
              </a:rPr>
              <a:t>REH</a:t>
            </a:r>
            <a:endParaRPr lang="en-US" b="1" dirty="0">
              <a:solidFill>
                <a:schemeClr val="bg1"/>
              </a:solidFill>
              <a:effectLst>
                <a:outerShdw blurRad="38100" dist="38100" dir="2700000" algn="tl">
                  <a:srgbClr val="000000">
                    <a:alpha val="43137"/>
                  </a:srgbClr>
                </a:outerShdw>
              </a:effectLst>
              <a:latin typeface="Corbel" pitchFamily="34" charset="0"/>
            </a:endParaRPr>
          </a:p>
        </p:txBody>
      </p:sp>
    </p:spTree>
    <p:extLst>
      <p:ext uri="{BB962C8B-B14F-4D97-AF65-F5344CB8AC3E}">
        <p14:creationId xmlns:p14="http://schemas.microsoft.com/office/powerpoint/2010/main" val="20874567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2944" y="1303958"/>
            <a:ext cx="8015870" cy="4616648"/>
          </a:xfrm>
          <a:prstGeom prst="rect">
            <a:avLst/>
          </a:prstGeom>
          <a:noFill/>
        </p:spPr>
        <p:txBody>
          <a:bodyPr wrap="square" rtlCol="0">
            <a:spAutoFit/>
          </a:bodyPr>
          <a:lstStyle/>
          <a:p>
            <a:pPr marL="0" lvl="2" algn="just"/>
            <a:r>
              <a:rPr lang="en-US" b="1" u="sng" dirty="0" smtClean="0">
                <a:solidFill>
                  <a:schemeClr val="bg1"/>
                </a:solidFill>
                <a:latin typeface="Corbel" pitchFamily="34" charset="0"/>
              </a:rPr>
              <a:t>OPTION 1</a:t>
            </a:r>
          </a:p>
          <a:p>
            <a:pPr marL="0" lvl="2" algn="just"/>
            <a:r>
              <a:rPr lang="en-US" dirty="0" smtClean="0">
                <a:solidFill>
                  <a:schemeClr val="bg1"/>
                </a:solidFill>
                <a:latin typeface="Corbel" pitchFamily="34" charset="0"/>
              </a:rPr>
              <a:t>Convene a Single Redistricting Advisory Committee to </a:t>
            </a:r>
            <a:r>
              <a:rPr lang="en-US" dirty="0" smtClean="0">
                <a:solidFill>
                  <a:schemeClr val="bg1"/>
                </a:solidFill>
                <a:latin typeface="Corbel" pitchFamily="34" charset="0"/>
              </a:rPr>
              <a:t>evaluate </a:t>
            </a:r>
            <a:r>
              <a:rPr lang="en-US" sz="2400" b="1" dirty="0" err="1" smtClean="0">
                <a:solidFill>
                  <a:schemeClr val="bg1"/>
                </a:solidFill>
                <a:latin typeface="Corbel" pitchFamily="34" charset="0"/>
              </a:rPr>
              <a:t>Agnor</a:t>
            </a:r>
            <a:r>
              <a:rPr lang="en-US" sz="2400" b="1" dirty="0" smtClean="0">
                <a:solidFill>
                  <a:schemeClr val="bg1"/>
                </a:solidFill>
                <a:latin typeface="Corbel" pitchFamily="34" charset="0"/>
              </a:rPr>
              <a:t>-Hurt &amp; Meriwether Lewis</a:t>
            </a:r>
            <a:r>
              <a:rPr lang="en-US" dirty="0" smtClean="0">
                <a:solidFill>
                  <a:schemeClr val="bg1"/>
                </a:solidFill>
                <a:latin typeface="Corbel" pitchFamily="34" charset="0"/>
              </a:rPr>
              <a:t> with representatives from: </a:t>
            </a:r>
            <a:r>
              <a:rPr lang="en-US" dirty="0" err="1" smtClean="0">
                <a:solidFill>
                  <a:schemeClr val="bg1"/>
                </a:solidFill>
                <a:latin typeface="Corbel" pitchFamily="34" charset="0"/>
              </a:rPr>
              <a:t>Agnor</a:t>
            </a:r>
            <a:r>
              <a:rPr lang="en-US" dirty="0" smtClean="0">
                <a:solidFill>
                  <a:schemeClr val="bg1"/>
                </a:solidFill>
                <a:latin typeface="Corbel" pitchFamily="34" charset="0"/>
              </a:rPr>
              <a:t>-Hurt, Meriwether Lewis, Broadus Wood, Greer, Crozet &amp; Murray </a:t>
            </a:r>
          </a:p>
          <a:p>
            <a:pPr marL="285750" lvl="2" indent="-285750" algn="just">
              <a:buFont typeface="Arial" pitchFamily="34" charset="0"/>
              <a:buChar char="•"/>
            </a:pPr>
            <a:endParaRPr lang="en-US" dirty="0">
              <a:solidFill>
                <a:schemeClr val="bg1"/>
              </a:solidFill>
              <a:latin typeface="Corbel" pitchFamily="34" charset="0"/>
            </a:endParaRPr>
          </a:p>
          <a:p>
            <a:pPr marL="0" lvl="2" algn="just"/>
            <a:r>
              <a:rPr lang="en-US" b="1" u="sng" dirty="0" smtClean="0">
                <a:solidFill>
                  <a:schemeClr val="bg1"/>
                </a:solidFill>
                <a:latin typeface="Corbel" pitchFamily="34" charset="0"/>
              </a:rPr>
              <a:t>OPTION 2</a:t>
            </a:r>
          </a:p>
          <a:p>
            <a:pPr marL="0" lvl="2" algn="just"/>
            <a:r>
              <a:rPr lang="en-US" dirty="0">
                <a:solidFill>
                  <a:schemeClr val="bg1"/>
                </a:solidFill>
                <a:latin typeface="Corbel" pitchFamily="34" charset="0"/>
              </a:rPr>
              <a:t>Convene </a:t>
            </a:r>
            <a:r>
              <a:rPr lang="en-US" dirty="0" smtClean="0">
                <a:solidFill>
                  <a:schemeClr val="bg1"/>
                </a:solidFill>
                <a:latin typeface="Corbel" pitchFamily="34" charset="0"/>
              </a:rPr>
              <a:t>two committees:</a:t>
            </a:r>
          </a:p>
          <a:p>
            <a:pPr marL="0" lvl="2" algn="just"/>
            <a:endParaRPr lang="en-US" dirty="0">
              <a:solidFill>
                <a:schemeClr val="bg1"/>
              </a:solidFill>
              <a:latin typeface="Corbel" pitchFamily="34" charset="0"/>
            </a:endParaRPr>
          </a:p>
          <a:p>
            <a:pPr marL="0" lvl="2" algn="just"/>
            <a:r>
              <a:rPr lang="en-US" dirty="0" smtClean="0">
                <a:solidFill>
                  <a:schemeClr val="bg1"/>
                </a:solidFill>
                <a:latin typeface="Corbel" pitchFamily="34" charset="0"/>
              </a:rPr>
              <a:t>A. A redistricting advisory committee to evaluate </a:t>
            </a:r>
            <a:r>
              <a:rPr lang="en-US" sz="2400" b="1" dirty="0" err="1">
                <a:solidFill>
                  <a:schemeClr val="bg1"/>
                </a:solidFill>
                <a:effectLst>
                  <a:outerShdw blurRad="38100" dist="38100" dir="2700000" algn="tl">
                    <a:srgbClr val="000000">
                      <a:alpha val="43137"/>
                    </a:srgbClr>
                  </a:outerShdw>
                </a:effectLst>
                <a:latin typeface="Corbel" pitchFamily="34" charset="0"/>
              </a:rPr>
              <a:t>Agnor</a:t>
            </a:r>
            <a:r>
              <a:rPr lang="en-US" sz="2400" b="1" dirty="0">
                <a:solidFill>
                  <a:schemeClr val="bg1"/>
                </a:solidFill>
                <a:effectLst>
                  <a:outerShdw blurRad="38100" dist="38100" dir="2700000" algn="tl">
                    <a:srgbClr val="000000">
                      <a:alpha val="43137"/>
                    </a:srgbClr>
                  </a:outerShdw>
                </a:effectLst>
                <a:latin typeface="Corbel" pitchFamily="34" charset="0"/>
              </a:rPr>
              <a:t>-Hurt</a:t>
            </a:r>
            <a:r>
              <a:rPr lang="en-US" dirty="0">
                <a:solidFill>
                  <a:schemeClr val="bg1"/>
                </a:solidFill>
                <a:latin typeface="Corbel" pitchFamily="34" charset="0"/>
              </a:rPr>
              <a:t> </a:t>
            </a:r>
            <a:r>
              <a:rPr lang="en-US" dirty="0" smtClean="0">
                <a:solidFill>
                  <a:schemeClr val="bg1"/>
                </a:solidFill>
                <a:latin typeface="Corbel" pitchFamily="34" charset="0"/>
              </a:rPr>
              <a:t>with </a:t>
            </a:r>
            <a:r>
              <a:rPr lang="en-US" dirty="0">
                <a:solidFill>
                  <a:schemeClr val="bg1"/>
                </a:solidFill>
                <a:latin typeface="Corbel" pitchFamily="34" charset="0"/>
              </a:rPr>
              <a:t>representatives from: </a:t>
            </a:r>
            <a:r>
              <a:rPr lang="en-US" dirty="0" err="1">
                <a:solidFill>
                  <a:schemeClr val="bg1"/>
                </a:solidFill>
                <a:latin typeface="Corbel" pitchFamily="34" charset="0"/>
              </a:rPr>
              <a:t>Agnor</a:t>
            </a:r>
            <a:r>
              <a:rPr lang="en-US" dirty="0">
                <a:solidFill>
                  <a:schemeClr val="bg1"/>
                </a:solidFill>
                <a:latin typeface="Corbel" pitchFamily="34" charset="0"/>
              </a:rPr>
              <a:t>-Hurt, </a:t>
            </a:r>
            <a:r>
              <a:rPr lang="en-US" dirty="0" smtClean="0">
                <a:solidFill>
                  <a:schemeClr val="bg1"/>
                </a:solidFill>
                <a:latin typeface="Corbel" pitchFamily="34" charset="0"/>
              </a:rPr>
              <a:t>Broadus </a:t>
            </a:r>
            <a:r>
              <a:rPr lang="en-US" dirty="0">
                <a:solidFill>
                  <a:schemeClr val="bg1"/>
                </a:solidFill>
                <a:latin typeface="Corbel" pitchFamily="34" charset="0"/>
              </a:rPr>
              <a:t>Wood, </a:t>
            </a:r>
            <a:r>
              <a:rPr lang="en-US" dirty="0" smtClean="0">
                <a:solidFill>
                  <a:schemeClr val="bg1"/>
                </a:solidFill>
                <a:latin typeface="Corbel" pitchFamily="34" charset="0"/>
              </a:rPr>
              <a:t>&amp; Greer</a:t>
            </a:r>
            <a:endParaRPr lang="en-US" dirty="0">
              <a:solidFill>
                <a:schemeClr val="bg1"/>
              </a:solidFill>
              <a:latin typeface="Corbel" pitchFamily="34" charset="0"/>
            </a:endParaRPr>
          </a:p>
          <a:p>
            <a:pPr marL="0" lvl="2" algn="just"/>
            <a:endParaRPr lang="en-US" dirty="0" smtClean="0">
              <a:solidFill>
                <a:schemeClr val="bg1"/>
              </a:solidFill>
              <a:latin typeface="Corbel" pitchFamily="34" charset="0"/>
            </a:endParaRPr>
          </a:p>
          <a:p>
            <a:pPr marL="0" lvl="2" algn="just"/>
            <a:r>
              <a:rPr lang="en-US" dirty="0" smtClean="0">
                <a:solidFill>
                  <a:schemeClr val="bg1"/>
                </a:solidFill>
                <a:latin typeface="Corbel" pitchFamily="34" charset="0"/>
              </a:rPr>
              <a:t>B. A redistricting advisory committee to evaluate </a:t>
            </a:r>
            <a:r>
              <a:rPr lang="en-US" sz="2400" b="1" dirty="0" smtClean="0">
                <a:solidFill>
                  <a:schemeClr val="bg1"/>
                </a:solidFill>
                <a:effectLst>
                  <a:outerShdw blurRad="38100" dist="38100" dir="2700000" algn="tl">
                    <a:srgbClr val="000000">
                      <a:alpha val="43137"/>
                    </a:srgbClr>
                  </a:outerShdw>
                </a:effectLst>
                <a:latin typeface="Corbel" pitchFamily="34" charset="0"/>
              </a:rPr>
              <a:t>Western Feeder Pattern </a:t>
            </a:r>
            <a:r>
              <a:rPr lang="en-US" dirty="0" smtClean="0">
                <a:solidFill>
                  <a:schemeClr val="bg1"/>
                </a:solidFill>
                <a:latin typeface="Corbel" pitchFamily="34" charset="0"/>
              </a:rPr>
              <a:t>holistically including options to  redistrict out of the feeder pattern all together (Murray or Brownsville to Red Hill).  Representatives would be from Meriwether Lewis, Crozet, Brownsville, Murray &amp; Red Hill.</a:t>
            </a:r>
            <a:endParaRPr lang="en-US" dirty="0">
              <a:solidFill>
                <a:schemeClr val="bg1"/>
              </a:solidFill>
              <a:latin typeface="Corbel" pitchFamily="34" charset="0"/>
            </a:endParaRPr>
          </a:p>
        </p:txBody>
      </p:sp>
      <p:cxnSp>
        <p:nvCxnSpPr>
          <p:cNvPr id="4" name="Straight Connector 3"/>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21969" y="437183"/>
            <a:ext cx="2959465" cy="584775"/>
          </a:xfrm>
          <a:prstGeom prst="rect">
            <a:avLst/>
          </a:prstGeom>
        </p:spPr>
        <p:txBody>
          <a:bodyPr wrap="none">
            <a:spAutoFit/>
          </a:bodyPr>
          <a:lstStyle/>
          <a:p>
            <a:pPr marL="0" lvl="2" algn="just"/>
            <a:r>
              <a:rPr lang="en-US" sz="3200" u="sng" dirty="0" smtClean="0">
                <a:solidFill>
                  <a:schemeClr val="bg1"/>
                </a:solidFill>
                <a:latin typeface="Corbel" pitchFamily="34" charset="0"/>
              </a:rPr>
              <a:t>REDISTRICTING</a:t>
            </a:r>
          </a:p>
        </p:txBody>
      </p:sp>
      <p:sp>
        <p:nvSpPr>
          <p:cNvPr id="7" name="TextBox 6"/>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spTree>
    <p:extLst>
      <p:ext uri="{BB962C8B-B14F-4D97-AF65-F5344CB8AC3E}">
        <p14:creationId xmlns:p14="http://schemas.microsoft.com/office/powerpoint/2010/main" val="15636533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7380" y="1524000"/>
            <a:ext cx="8001000" cy="3847207"/>
          </a:xfrm>
          <a:prstGeom prst="rect">
            <a:avLst/>
          </a:prstGeom>
          <a:noFill/>
        </p:spPr>
        <p:txBody>
          <a:bodyPr wrap="square" rtlCol="0">
            <a:spAutoFit/>
          </a:bodyPr>
          <a:lstStyle/>
          <a:p>
            <a:pPr marL="285750" lvl="2" indent="-285750" algn="just">
              <a:buFont typeface="Arial" pitchFamily="34" charset="0"/>
              <a:buChar char="•"/>
            </a:pPr>
            <a:r>
              <a:rPr lang="en-US" dirty="0">
                <a:solidFill>
                  <a:schemeClr val="bg1"/>
                </a:solidFill>
                <a:latin typeface="Corbel" pitchFamily="34" charset="0"/>
              </a:rPr>
              <a:t>At the last meeting, the Long Range Planning Advisory Committee presented a needs-based analysis totaling over </a:t>
            </a:r>
            <a:r>
              <a:rPr lang="en-US" sz="3200" dirty="0">
                <a:solidFill>
                  <a:schemeClr val="bg1"/>
                </a:solidFill>
                <a:effectLst>
                  <a:outerShdw blurRad="38100" dist="38100" dir="2700000" algn="tl">
                    <a:srgbClr val="000000">
                      <a:alpha val="43137"/>
                    </a:srgbClr>
                  </a:outerShdw>
                </a:effectLst>
                <a:latin typeface="Corbel" pitchFamily="34" charset="0"/>
              </a:rPr>
              <a:t>$86 million </a:t>
            </a:r>
            <a:r>
              <a:rPr lang="en-US" dirty="0">
                <a:solidFill>
                  <a:schemeClr val="bg1"/>
                </a:solidFill>
                <a:latin typeface="Corbel" pitchFamily="34" charset="0"/>
              </a:rPr>
              <a:t>for five years.</a:t>
            </a:r>
          </a:p>
          <a:p>
            <a:pPr marL="285750" indent="-285750" algn="just">
              <a:buFont typeface="Arial" pitchFamily="34" charset="0"/>
              <a:buChar char="•"/>
            </a:pPr>
            <a:endParaRPr lang="en-US" dirty="0" smtClean="0">
              <a:solidFill>
                <a:schemeClr val="bg1"/>
              </a:solidFill>
              <a:latin typeface="Corbel" pitchFamily="34" charset="0"/>
            </a:endParaRPr>
          </a:p>
          <a:p>
            <a:pPr marL="285750" indent="-285750" algn="just">
              <a:buFont typeface="Arial" pitchFamily="34" charset="0"/>
              <a:buChar char="•"/>
            </a:pPr>
            <a:r>
              <a:rPr lang="en-US" dirty="0" smtClean="0">
                <a:solidFill>
                  <a:schemeClr val="bg1"/>
                </a:solidFill>
                <a:latin typeface="Corbel" pitchFamily="34" charset="0"/>
              </a:rPr>
              <a:t>In April 2012, the Board of Supervisors approved </a:t>
            </a:r>
            <a:r>
              <a:rPr lang="en-US" sz="3200" dirty="0" smtClean="0">
                <a:solidFill>
                  <a:schemeClr val="bg1"/>
                </a:solidFill>
                <a:effectLst>
                  <a:outerShdw blurRad="38100" dist="38100" dir="2700000" algn="tl">
                    <a:srgbClr val="000000">
                      <a:alpha val="43137"/>
                    </a:srgbClr>
                  </a:outerShdw>
                </a:effectLst>
                <a:latin typeface="Corbel" pitchFamily="34" charset="0"/>
              </a:rPr>
              <a:t>$ 35,360,508  </a:t>
            </a:r>
            <a:r>
              <a:rPr lang="en-US" dirty="0" smtClean="0">
                <a:solidFill>
                  <a:schemeClr val="bg1"/>
                </a:solidFill>
                <a:latin typeface="Corbel" pitchFamily="34" charset="0"/>
              </a:rPr>
              <a:t>for schools in the FY2012/13-2016/17 Capital Improvement Program.</a:t>
            </a:r>
          </a:p>
          <a:p>
            <a:pPr marL="285750" indent="-285750" algn="just">
              <a:buFont typeface="Arial" pitchFamily="34" charset="0"/>
              <a:buChar char="•"/>
            </a:pPr>
            <a:endParaRPr lang="en-US" dirty="0" smtClean="0">
              <a:solidFill>
                <a:schemeClr val="bg1"/>
              </a:solidFill>
              <a:latin typeface="Corbel" pitchFamily="34" charset="0"/>
            </a:endParaRPr>
          </a:p>
          <a:p>
            <a:pPr marL="285750" indent="-285750" algn="just">
              <a:buFont typeface="Arial" pitchFamily="34" charset="0"/>
              <a:buChar char="•"/>
            </a:pPr>
            <a:endParaRPr lang="en-US" dirty="0" smtClean="0">
              <a:solidFill>
                <a:schemeClr val="bg1"/>
              </a:solidFill>
              <a:latin typeface="Corbel" pitchFamily="34" charset="0"/>
            </a:endParaRPr>
          </a:p>
          <a:p>
            <a:pPr marL="285750" indent="-285750" algn="just">
              <a:buFont typeface="Arial" pitchFamily="34" charset="0"/>
              <a:buChar char="•"/>
            </a:pPr>
            <a:r>
              <a:rPr lang="en-US" dirty="0">
                <a:solidFill>
                  <a:schemeClr val="bg1"/>
                </a:solidFill>
                <a:latin typeface="Corbel" pitchFamily="34" charset="0"/>
              </a:rPr>
              <a:t>The CIP process is a two year planning </a:t>
            </a:r>
            <a:r>
              <a:rPr lang="en-US" dirty="0" smtClean="0">
                <a:solidFill>
                  <a:schemeClr val="bg1"/>
                </a:solidFill>
                <a:latin typeface="Corbel" pitchFamily="34" charset="0"/>
              </a:rPr>
              <a:t>cycle</a:t>
            </a:r>
            <a:r>
              <a:rPr lang="en-US" dirty="0">
                <a:solidFill>
                  <a:schemeClr val="bg1"/>
                </a:solidFill>
                <a:latin typeface="Corbel" pitchFamily="34" charset="0"/>
              </a:rPr>
              <a:t> </a:t>
            </a:r>
            <a:r>
              <a:rPr lang="en-US" dirty="0" smtClean="0">
                <a:solidFill>
                  <a:schemeClr val="bg1"/>
                </a:solidFill>
                <a:latin typeface="Corbel" pitchFamily="34" charset="0"/>
              </a:rPr>
              <a:t>and we are in year 2 of the cycle:</a:t>
            </a:r>
            <a:endParaRPr lang="en-US" dirty="0">
              <a:solidFill>
                <a:schemeClr val="bg1"/>
              </a:solidFill>
              <a:latin typeface="Corbel" pitchFamily="34" charset="0"/>
            </a:endParaRPr>
          </a:p>
          <a:p>
            <a:pPr marL="285750" indent="-285750" algn="just">
              <a:buFont typeface="Arial" pitchFamily="34" charset="0"/>
              <a:buChar char="•"/>
            </a:pPr>
            <a:endParaRPr lang="en-US" dirty="0">
              <a:solidFill>
                <a:schemeClr val="bg1"/>
              </a:solidFill>
              <a:latin typeface="Corbel" pitchFamily="34" charset="0"/>
            </a:endParaRPr>
          </a:p>
          <a:p>
            <a:pPr marL="742950" lvl="1" indent="-285750" algn="just">
              <a:buFont typeface="Arial" pitchFamily="34" charset="0"/>
              <a:buChar char="•"/>
            </a:pPr>
            <a:r>
              <a:rPr lang="en-US" b="1" dirty="0">
                <a:solidFill>
                  <a:schemeClr val="bg1"/>
                </a:solidFill>
                <a:effectLst>
                  <a:outerShdw blurRad="38100" dist="38100" dir="2700000" algn="tl">
                    <a:srgbClr val="000000">
                      <a:alpha val="43137"/>
                    </a:srgbClr>
                  </a:outerShdw>
                </a:effectLst>
                <a:latin typeface="Corbel" pitchFamily="34" charset="0"/>
              </a:rPr>
              <a:t> </a:t>
            </a:r>
            <a:r>
              <a:rPr lang="en-US" b="1" dirty="0" smtClean="0">
                <a:solidFill>
                  <a:schemeClr val="bg1"/>
                </a:solidFill>
                <a:latin typeface="Corbel" pitchFamily="34" charset="0"/>
              </a:rPr>
              <a:t> </a:t>
            </a:r>
            <a:r>
              <a:rPr lang="en-US" dirty="0">
                <a:solidFill>
                  <a:schemeClr val="bg1"/>
                </a:solidFill>
                <a:effectLst>
                  <a:outerShdw blurRad="38100" dist="38100" dir="2700000" algn="tl">
                    <a:srgbClr val="000000">
                      <a:alpha val="43137"/>
                    </a:srgbClr>
                  </a:outerShdw>
                </a:effectLst>
                <a:latin typeface="Corbel" pitchFamily="34" charset="0"/>
              </a:rPr>
              <a:t>YEAR 2 </a:t>
            </a:r>
            <a:r>
              <a:rPr lang="en-US" dirty="0" smtClean="0">
                <a:solidFill>
                  <a:schemeClr val="bg1"/>
                </a:solidFill>
                <a:effectLst>
                  <a:outerShdw blurRad="38100" dist="38100" dir="2700000" algn="tl">
                    <a:srgbClr val="000000">
                      <a:alpha val="43137"/>
                    </a:srgbClr>
                  </a:outerShdw>
                </a:effectLst>
                <a:latin typeface="Corbel" pitchFamily="34" charset="0"/>
              </a:rPr>
              <a:t>typically </a:t>
            </a:r>
            <a:r>
              <a:rPr lang="en-US" dirty="0" smtClean="0">
                <a:solidFill>
                  <a:schemeClr val="bg1"/>
                </a:solidFill>
                <a:latin typeface="Corbel" pitchFamily="34" charset="0"/>
              </a:rPr>
              <a:t>involves </a:t>
            </a:r>
            <a:r>
              <a:rPr lang="en-US" dirty="0">
                <a:solidFill>
                  <a:schemeClr val="bg1"/>
                </a:solidFill>
                <a:latin typeface="Corbel" pitchFamily="34" charset="0"/>
              </a:rPr>
              <a:t>only streamlined review of </a:t>
            </a:r>
            <a:r>
              <a:rPr lang="en-US" i="1" dirty="0">
                <a:solidFill>
                  <a:schemeClr val="bg1"/>
                </a:solidFill>
                <a:latin typeface="Corbel" pitchFamily="34" charset="0"/>
              </a:rPr>
              <a:t>urgent</a:t>
            </a:r>
            <a:r>
              <a:rPr lang="en-US" dirty="0">
                <a:solidFill>
                  <a:schemeClr val="bg1"/>
                </a:solidFill>
                <a:latin typeface="Corbel" pitchFamily="34" charset="0"/>
              </a:rPr>
              <a:t> or </a:t>
            </a:r>
            <a:r>
              <a:rPr lang="en-US" i="1" dirty="0">
                <a:solidFill>
                  <a:schemeClr val="bg1"/>
                </a:solidFill>
                <a:latin typeface="Corbel" pitchFamily="34" charset="0"/>
              </a:rPr>
              <a:t>emergency</a:t>
            </a:r>
            <a:r>
              <a:rPr lang="en-US" dirty="0">
                <a:solidFill>
                  <a:schemeClr val="bg1"/>
                </a:solidFill>
                <a:latin typeface="Corbel" pitchFamily="34" charset="0"/>
              </a:rPr>
              <a:t> project needs and update cost estimates for projects in the five-year window. </a:t>
            </a:r>
          </a:p>
        </p:txBody>
      </p:sp>
      <p:sp>
        <p:nvSpPr>
          <p:cNvPr id="3" name="TextBox 2"/>
          <p:cNvSpPr txBox="1"/>
          <p:nvPr/>
        </p:nvSpPr>
        <p:spPr>
          <a:xfrm>
            <a:off x="135673" y="6334014"/>
            <a:ext cx="8855927" cy="338554"/>
          </a:xfrm>
          <a:prstGeom prst="rect">
            <a:avLst/>
          </a:prstGeom>
          <a:noFill/>
        </p:spPr>
        <p:txBody>
          <a:bodyPr wrap="square" rtlCol="0">
            <a:spAutoFit/>
          </a:bodyPr>
          <a:lstStyle/>
          <a:p>
            <a:r>
              <a:rPr lang="en-US" sz="1600" dirty="0" smtClean="0">
                <a:solidFill>
                  <a:schemeClr val="accent3"/>
                </a:solidFill>
                <a:latin typeface="Corbel" pitchFamily="34" charset="0"/>
              </a:rPr>
              <a:t>Capital Improvement Program FY13/14-17/18			                    August 23</a:t>
            </a:r>
            <a:r>
              <a:rPr lang="en-US" sz="1600" baseline="30000" dirty="0" smtClean="0">
                <a:solidFill>
                  <a:schemeClr val="accent3"/>
                </a:solidFill>
                <a:latin typeface="Corbel" pitchFamily="34" charset="0"/>
              </a:rPr>
              <a:t>rd</a:t>
            </a:r>
            <a:r>
              <a:rPr lang="en-US" sz="1600" dirty="0" smtClean="0">
                <a:solidFill>
                  <a:schemeClr val="accent3"/>
                </a:solidFill>
                <a:latin typeface="Corbel" pitchFamily="34" charset="0"/>
              </a:rPr>
              <a:t>, 2012</a:t>
            </a:r>
            <a:endParaRPr lang="en-US" sz="1600" dirty="0">
              <a:solidFill>
                <a:schemeClr val="accent3"/>
              </a:solidFill>
              <a:latin typeface="Corbel" pitchFamily="34" charset="0"/>
            </a:endParaRPr>
          </a:p>
        </p:txBody>
      </p:sp>
      <p:cxnSp>
        <p:nvCxnSpPr>
          <p:cNvPr id="4" name="Straight Connector 3"/>
          <p:cNvCxnSpPr/>
          <p:nvPr/>
        </p:nvCxnSpPr>
        <p:spPr>
          <a:xfrm>
            <a:off x="0" y="6096000"/>
            <a:ext cx="9144000" cy="0"/>
          </a:xfrm>
          <a:prstGeom prst="line">
            <a:avLst/>
          </a:prstGeom>
          <a:ln w="127000" cmpd="dbl">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04800" y="457200"/>
            <a:ext cx="2366353" cy="584775"/>
          </a:xfrm>
          <a:prstGeom prst="rect">
            <a:avLst/>
          </a:prstGeom>
        </p:spPr>
        <p:txBody>
          <a:bodyPr wrap="none">
            <a:spAutoFit/>
          </a:bodyPr>
          <a:lstStyle/>
          <a:p>
            <a:pPr marL="0" lvl="2" algn="just"/>
            <a:r>
              <a:rPr lang="en-US" sz="3200" u="sng" dirty="0" smtClean="0">
                <a:solidFill>
                  <a:schemeClr val="bg1"/>
                </a:solidFill>
                <a:latin typeface="Corbel" pitchFamily="34" charset="0"/>
              </a:rPr>
              <a:t>CIP BUDGET</a:t>
            </a:r>
            <a:endParaRPr lang="en-US" sz="3200" u="sng" dirty="0">
              <a:solidFill>
                <a:schemeClr val="bg1"/>
              </a:solidFill>
              <a:latin typeface="Corbel" pitchFamily="34" charset="0"/>
            </a:endParaRPr>
          </a:p>
        </p:txBody>
      </p:sp>
    </p:spTree>
    <p:extLst>
      <p:ext uri="{BB962C8B-B14F-4D97-AF65-F5344CB8AC3E}">
        <p14:creationId xmlns:p14="http://schemas.microsoft.com/office/powerpoint/2010/main" val="34179075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1579</TotalTime>
  <Words>1933</Words>
  <Application>Microsoft Office PowerPoint</Application>
  <PresentationFormat>On-screen Show (4:3)</PresentationFormat>
  <Paragraphs>1171</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Capital Improvement Program FY2013/14-2017/18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 Improvement Program</dc:title>
  <dc:creator>acps</dc:creator>
  <cp:lastModifiedBy>acps</cp:lastModifiedBy>
  <cp:revision>74</cp:revision>
  <dcterms:created xsi:type="dcterms:W3CDTF">2012-08-06T19:31:46Z</dcterms:created>
  <dcterms:modified xsi:type="dcterms:W3CDTF">2012-08-23T15:18:49Z</dcterms:modified>
</cp:coreProperties>
</file>